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aa907e4a57_2_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g3aa907e4a57_2_2: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5" name="Google Shape;55;g3aa907e4a57_2_2: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aa907e4a57_2_33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g3aa907e4a57_2_334: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03" name="Google Shape;403;g3aa907e4a57_2_334: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aa907e4a57_2_3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g3aa907e4a57_2_352: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24" name="Google Shape;424;g3aa907e4a57_2_352: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aa907e4a57_2_39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g3aa907e4a57_2_394: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69" name="Google Shape;469;g3aa907e4a57_2_394: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aa907e4a57_2_4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3" name="Google Shape;493;g3aa907e4a57_2_416: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494" name="Google Shape;494;g3aa907e4a57_2_416: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aa907e4a57_2_44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2" name="Google Shape;522;g3aa907e4a57_2_442: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523" name="Google Shape;523;g3aa907e4a57_2_442: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a9c483956_5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g3aa9c483956_5_0: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72" name="Google Shape;72;g3aa9c483956_5_0: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aa9c483956_5_7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g3aa9c483956_5_73: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92" name="Google Shape;92;g3aa9c483956_5_73: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a907e4a57_2_6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g3aa907e4a57_2_65: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8" name="Google Shape;128;g3aa907e4a57_2_65: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aa907e4a57_2_9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g3aa907e4a57_2_96: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rPr>
              <a:t>The third </a:t>
            </a:r>
            <a:r>
              <a:rPr lang="en" sz="1200">
                <a:solidFill>
                  <a:schemeClr val="dk1"/>
                </a:solidFill>
              </a:rPr>
              <a:t>benefit for the job seekers is the ProfilePal Assistant</a:t>
            </a:r>
            <a:endParaRPr sz="1200">
              <a:solidFill>
                <a:schemeClr val="dk1"/>
              </a:solidFill>
              <a:latin typeface="Arial"/>
              <a:ea typeface="Arial"/>
              <a:cs typeface="Arial"/>
              <a:sym typeface="Arial"/>
            </a:endParaRPr>
          </a:p>
        </p:txBody>
      </p:sp>
      <p:sp>
        <p:nvSpPr>
          <p:cNvPr id="160" name="Google Shape;160;g3aa907e4a57_2_96: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a907e4a57_2_12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3aa907e4a57_2_129: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The second benefit for job seekers is the Auto-Apply Agent.</a:t>
            </a:r>
            <a:br>
              <a:rPr b="1" lang="en" sz="1100">
                <a:solidFill>
                  <a:schemeClr val="dk1"/>
                </a:solidFill>
              </a:rPr>
            </a:br>
            <a:r>
              <a:rPr lang="en" sz="1100">
                <a:solidFill>
                  <a:schemeClr val="dk1"/>
                </a:solidFill>
              </a:rPr>
              <a:t> This agent works overnight in the background to automatically match candidates with relevant job opportunities.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First, it uses </a:t>
            </a:r>
            <a:r>
              <a:rPr b="1" lang="en" sz="1100">
                <a:solidFill>
                  <a:schemeClr val="dk1"/>
                </a:solidFill>
              </a:rPr>
              <a:t>semantic matching</a:t>
            </a:r>
            <a:r>
              <a:rPr lang="en" sz="1100">
                <a:solidFill>
                  <a:schemeClr val="dk1"/>
                </a:solidFill>
              </a:rPr>
              <a:t> to find roles based on meaning rather than keywords.</a:t>
            </a:r>
            <a:br>
              <a:rPr lang="en" sz="1100">
                <a:solidFill>
                  <a:schemeClr val="dk1"/>
                </a:solidFill>
              </a:rPr>
            </a:br>
            <a:r>
              <a:rPr lang="en" sz="1100">
                <a:solidFill>
                  <a:schemeClr val="dk1"/>
                </a:solidFill>
              </a:rPr>
              <a:t> Next, it </a:t>
            </a:r>
            <a:r>
              <a:rPr b="1" lang="en" sz="1100">
                <a:solidFill>
                  <a:schemeClr val="dk1"/>
                </a:solidFill>
              </a:rPr>
              <a:t>tailors the candidate’s CV</a:t>
            </a:r>
            <a:r>
              <a:rPr lang="en" sz="1100">
                <a:solidFill>
                  <a:schemeClr val="dk1"/>
                </a:solidFill>
              </a:rPr>
              <a:t> for each job.</a:t>
            </a:r>
            <a:br>
              <a:rPr lang="en" sz="1100">
                <a:solidFill>
                  <a:schemeClr val="dk1"/>
                </a:solidFill>
              </a:rPr>
            </a:br>
            <a:r>
              <a:rPr lang="en" sz="1100">
                <a:solidFill>
                  <a:schemeClr val="dk1"/>
                </a:solidFill>
              </a:rPr>
              <a:t> After that, it </a:t>
            </a:r>
            <a:r>
              <a:rPr b="1" lang="en" sz="1100">
                <a:solidFill>
                  <a:schemeClr val="dk1"/>
                </a:solidFill>
              </a:rPr>
              <a:t>notifies the user</a:t>
            </a:r>
            <a:r>
              <a:rPr lang="en" sz="1100">
                <a:solidFill>
                  <a:schemeClr val="dk1"/>
                </a:solidFill>
              </a:rPr>
              <a:t> about the matched jobs and submitted applications.</a:t>
            </a:r>
            <a:endParaRPr sz="1100">
              <a:solidFill>
                <a:schemeClr val="dk1"/>
              </a:solidFill>
            </a:endParaRPr>
          </a:p>
          <a:p>
            <a:pPr indent="0" lvl="0" marL="0" rtl="0" algn="l">
              <a:lnSpc>
                <a:spcPct val="115000"/>
              </a:lnSpc>
              <a:spcBef>
                <a:spcPts val="1200"/>
              </a:spcBef>
              <a:spcAft>
                <a:spcPts val="1200"/>
              </a:spcAft>
              <a:buSzPts val="1100"/>
              <a:buNone/>
            </a:pPr>
            <a:r>
              <a:rPr lang="en" sz="1100">
                <a:solidFill>
                  <a:schemeClr val="dk1"/>
                </a:solidFill>
              </a:rPr>
              <a:t>Users can choose whether they want to </a:t>
            </a:r>
            <a:r>
              <a:rPr b="1" lang="en" sz="1100">
                <a:solidFill>
                  <a:schemeClr val="dk1"/>
                </a:solidFill>
              </a:rPr>
              <a:t>approve each application before submission</a:t>
            </a:r>
            <a:r>
              <a:rPr lang="en" sz="1100">
                <a:solidFill>
                  <a:schemeClr val="dk1"/>
                </a:solidFill>
              </a:rPr>
              <a:t> or allow the agent to </a:t>
            </a:r>
            <a:r>
              <a:rPr b="1" lang="en" sz="1100">
                <a:solidFill>
                  <a:schemeClr val="dk1"/>
                </a:solidFill>
              </a:rPr>
              <a:t>submit automatically</a:t>
            </a:r>
            <a:r>
              <a:rPr lang="en" sz="1100">
                <a:solidFill>
                  <a:schemeClr val="dk1"/>
                </a:solidFill>
              </a:rPr>
              <a:t>.</a:t>
            </a:r>
            <a:br>
              <a:rPr lang="en" sz="1100">
                <a:solidFill>
                  <a:schemeClr val="dk1"/>
                </a:solidFill>
              </a:rPr>
            </a:br>
            <a:r>
              <a:rPr lang="en" sz="1100">
                <a:solidFill>
                  <a:schemeClr val="dk1"/>
                </a:solidFill>
              </a:rPr>
              <a:t> Finally, the agent applies to </a:t>
            </a:r>
            <a:r>
              <a:rPr b="1" lang="en" sz="1100">
                <a:solidFill>
                  <a:schemeClr val="dk1"/>
                </a:solidFill>
              </a:rPr>
              <a:t>up to 5 jobs per day</a:t>
            </a:r>
            <a:r>
              <a:rPr lang="en" sz="1100">
                <a:solidFill>
                  <a:schemeClr val="dk1"/>
                </a:solidFill>
              </a:rPr>
              <a:t>.</a:t>
            </a:r>
            <a:endParaRPr sz="1200">
              <a:solidFill>
                <a:schemeClr val="dk1"/>
              </a:solidFill>
            </a:endParaRPr>
          </a:p>
        </p:txBody>
      </p:sp>
      <p:sp>
        <p:nvSpPr>
          <p:cNvPr id="194" name="Google Shape;194;g3aa907e4a57_2_129: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a907e4a57_2_15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g3aa907e4a57_2_155: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rPr>
              <a:t>Also there will be additional features for job seekers like the manual application option, very friendly user </a:t>
            </a:r>
            <a:r>
              <a:rPr lang="en" sz="1200">
                <a:solidFill>
                  <a:schemeClr val="dk1"/>
                </a:solidFill>
              </a:rPr>
              <a:t>interface, application tracking dashboard</a:t>
            </a:r>
            <a:endParaRPr sz="1200">
              <a:solidFill>
                <a:schemeClr val="dk1"/>
              </a:solidFill>
              <a:latin typeface="Arial"/>
              <a:ea typeface="Arial"/>
              <a:cs typeface="Arial"/>
              <a:sym typeface="Arial"/>
            </a:endParaRPr>
          </a:p>
        </p:txBody>
      </p:sp>
      <p:sp>
        <p:nvSpPr>
          <p:cNvPr id="221" name="Google Shape;221;g3aa907e4a57_2_155: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a907e4a57_2_19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g3aa907e4a57_2_193: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60" name="Google Shape;260;g3aa907e4a57_2_193: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a907e4a57_2_27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 name="Google Shape;343;g3aa907e4a57_2_276:notes"/>
          <p:cNvSpPr txBox="1"/>
          <p:nvPr>
            <p:ph idx="1" type="body"/>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44" name="Google Shape;344;g3aa907e4a57_2_276:notes"/>
          <p:cNvSpPr txBox="1"/>
          <p:nvPr>
            <p:ph idx="12" type="sldNum"/>
          </p:nvPr>
        </p:nvSpPr>
        <p:spPr>
          <a:xfrm>
            <a:off x="0" y="0"/>
            <a:ext cx="4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5.png"/><Relationship Id="rId4" Type="http://schemas.openxmlformats.org/officeDocument/2006/relationships/image" Target="../media/image3.png"/><Relationship Id="rId5"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5.png"/><Relationship Id="rId4" Type="http://schemas.openxmlformats.org/officeDocument/2006/relationships/image" Target="../media/image66.png"/><Relationship Id="rId9" Type="http://schemas.openxmlformats.org/officeDocument/2006/relationships/image" Target="../media/image72.png"/><Relationship Id="rId5" Type="http://schemas.openxmlformats.org/officeDocument/2006/relationships/image" Target="../media/image67.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68.png"/></Relationships>
</file>

<file path=ppt/slides/_rels/slide11.xml.rels><?xml version="1.0" encoding="UTF-8" standalone="yes"?><Relationships xmlns="http://schemas.openxmlformats.org/package/2006/relationships"><Relationship Id="rId10" Type="http://schemas.openxmlformats.org/officeDocument/2006/relationships/image" Target="../media/image72.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85.png"/><Relationship Id="rId5" Type="http://schemas.openxmlformats.org/officeDocument/2006/relationships/image" Target="../media/image79.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4.png"/></Relationships>
</file>

<file path=ppt/slides/_rels/slide12.xml.rels><?xml version="1.0" encoding="UTF-8" standalone="yes"?><Relationships xmlns="http://schemas.openxmlformats.org/package/2006/relationships"><Relationship Id="rId10" Type="http://schemas.openxmlformats.org/officeDocument/2006/relationships/image" Target="../media/image72.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2.png"/><Relationship Id="rId4" Type="http://schemas.openxmlformats.org/officeDocument/2006/relationships/image" Target="../media/image81.png"/><Relationship Id="rId9" Type="http://schemas.openxmlformats.org/officeDocument/2006/relationships/image" Target="../media/image82.png"/><Relationship Id="rId5" Type="http://schemas.openxmlformats.org/officeDocument/2006/relationships/image" Target="../media/image80.png"/><Relationship Id="rId6" Type="http://schemas.openxmlformats.org/officeDocument/2006/relationships/image" Target="../media/image86.png"/><Relationship Id="rId7" Type="http://schemas.openxmlformats.org/officeDocument/2006/relationships/image" Target="../media/image83.png"/><Relationship Id="rId8"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4.png"/><Relationship Id="rId4"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90.png"/><Relationship Id="rId7" Type="http://schemas.openxmlformats.org/officeDocument/2006/relationships/image" Target="../media/image88.png"/><Relationship Id="rId8"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6.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27.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1.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8.png"/><Relationship Id="rId4" Type="http://schemas.openxmlformats.org/officeDocument/2006/relationships/image" Target="../media/image15.png"/><Relationship Id="rId11" Type="http://schemas.openxmlformats.org/officeDocument/2006/relationships/image" Target="../media/image12.png"/><Relationship Id="rId10" Type="http://schemas.openxmlformats.org/officeDocument/2006/relationships/image" Target="../media/image11.png"/><Relationship Id="rId12" Type="http://schemas.openxmlformats.org/officeDocument/2006/relationships/image" Target="../media/image16.png"/><Relationship Id="rId9"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4.png"/><Relationship Id="rId4" Type="http://schemas.openxmlformats.org/officeDocument/2006/relationships/image" Target="../media/image20.png"/><Relationship Id="rId11" Type="http://schemas.openxmlformats.org/officeDocument/2006/relationships/image" Target="../media/image18.png"/><Relationship Id="rId10"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6.png"/><Relationship Id="rId4" Type="http://schemas.openxmlformats.org/officeDocument/2006/relationships/image" Target="../media/image39.png"/><Relationship Id="rId5" Type="http://schemas.openxmlformats.org/officeDocument/2006/relationships/image" Target="../media/image24.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9.png"/><Relationship Id="rId4" Type="http://schemas.openxmlformats.org/officeDocument/2006/relationships/image" Target="../media/image32.png"/><Relationship Id="rId11" Type="http://schemas.openxmlformats.org/officeDocument/2006/relationships/image" Target="../media/image36.png"/><Relationship Id="rId10" Type="http://schemas.openxmlformats.org/officeDocument/2006/relationships/image" Target="../media/image31.png"/><Relationship Id="rId9"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5.png"/></Relationships>
</file>

<file path=ppt/slides/_rels/slide8.xml.rels><?xml version="1.0" encoding="UTF-8" standalone="yes"?><Relationships xmlns="http://schemas.openxmlformats.org/package/2006/relationships"><Relationship Id="rId20" Type="http://schemas.openxmlformats.org/officeDocument/2006/relationships/image" Target="../media/image53.png"/><Relationship Id="rId11" Type="http://schemas.openxmlformats.org/officeDocument/2006/relationships/image" Target="../media/image45.png"/><Relationship Id="rId22" Type="http://schemas.openxmlformats.org/officeDocument/2006/relationships/image" Target="../media/image56.png"/><Relationship Id="rId10" Type="http://schemas.openxmlformats.org/officeDocument/2006/relationships/image" Target="../media/image43.png"/><Relationship Id="rId21" Type="http://schemas.openxmlformats.org/officeDocument/2006/relationships/image" Target="../media/image63.png"/><Relationship Id="rId13" Type="http://schemas.openxmlformats.org/officeDocument/2006/relationships/image" Target="../media/image49.png"/><Relationship Id="rId12"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7.png"/><Relationship Id="rId4" Type="http://schemas.openxmlformats.org/officeDocument/2006/relationships/image" Target="../media/image38.png"/><Relationship Id="rId9" Type="http://schemas.openxmlformats.org/officeDocument/2006/relationships/image" Target="../media/image37.png"/><Relationship Id="rId15" Type="http://schemas.openxmlformats.org/officeDocument/2006/relationships/image" Target="../media/image46.png"/><Relationship Id="rId14" Type="http://schemas.openxmlformats.org/officeDocument/2006/relationships/image" Target="../media/image50.png"/><Relationship Id="rId17" Type="http://schemas.openxmlformats.org/officeDocument/2006/relationships/image" Target="../media/image52.png"/><Relationship Id="rId16" Type="http://schemas.openxmlformats.org/officeDocument/2006/relationships/image" Target="../media/image51.png"/><Relationship Id="rId5" Type="http://schemas.openxmlformats.org/officeDocument/2006/relationships/image" Target="../media/image44.png"/><Relationship Id="rId19" Type="http://schemas.openxmlformats.org/officeDocument/2006/relationships/image" Target="../media/image55.png"/><Relationship Id="rId6" Type="http://schemas.openxmlformats.org/officeDocument/2006/relationships/image" Target="../media/image40.png"/><Relationship Id="rId18" Type="http://schemas.openxmlformats.org/officeDocument/2006/relationships/image" Target="../media/image57.png"/><Relationship Id="rId7" Type="http://schemas.openxmlformats.org/officeDocument/2006/relationships/image" Target="../media/image42.png"/><Relationship Id="rId8" Type="http://schemas.openxmlformats.org/officeDocument/2006/relationships/image" Target="../media/image48.png"/></Relationships>
</file>

<file path=ppt/slides/_rels/slide9.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62.png"/><Relationship Id="rId13" Type="http://schemas.openxmlformats.org/officeDocument/2006/relationships/image" Target="../media/image65.png"/><Relationship Id="rId12"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3.png"/><Relationship Id="rId4" Type="http://schemas.openxmlformats.org/officeDocument/2006/relationships/image" Target="../media/image58.png"/><Relationship Id="rId9" Type="http://schemas.openxmlformats.org/officeDocument/2006/relationships/image" Target="../media/image61.png"/><Relationship Id="rId14" Type="http://schemas.openxmlformats.org/officeDocument/2006/relationships/image" Target="../media/image71.png"/><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64.png"/><Relationship Id="rId8"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descr="preencoded.png" id="57" name="Google Shape;57;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 name="Google Shape;58;p15"/>
          <p:cNvSpPr/>
          <p:nvPr/>
        </p:nvSpPr>
        <p:spPr>
          <a:xfrm>
            <a:off x="571500" y="1597158"/>
            <a:ext cx="4629150" cy="600075"/>
          </a:xfrm>
          <a:prstGeom prst="rect">
            <a:avLst/>
          </a:prstGeom>
          <a:noFill/>
          <a:ln>
            <a:noFill/>
          </a:ln>
        </p:spPr>
        <p:txBody>
          <a:bodyPr anchorCtr="0" anchor="t" bIns="0" lIns="0" spcFirstLastPara="1" rIns="0" wrap="square" tIns="0">
            <a:noAutofit/>
          </a:bodyPr>
          <a:lstStyle/>
          <a:p>
            <a:pPr indent="0" lvl="0" marL="0" marR="0" rtl="0" algn="l">
              <a:lnSpc>
                <a:spcPct val="107971"/>
              </a:lnSpc>
              <a:spcBef>
                <a:spcPts val="0"/>
              </a:spcBef>
              <a:spcAft>
                <a:spcPts val="0"/>
              </a:spcAft>
              <a:buClr>
                <a:srgbClr val="FFFFFF"/>
              </a:buClr>
              <a:buSzPts val="4353"/>
              <a:buFont typeface="Calibri"/>
              <a:buNone/>
            </a:pPr>
            <a:r>
              <a:rPr b="1" i="0" lang="en" sz="4353" u="none" cap="none" strike="noStrike">
                <a:solidFill>
                  <a:srgbClr val="FFFFFF"/>
                </a:solidFill>
                <a:latin typeface="Calibri"/>
                <a:ea typeface="Calibri"/>
                <a:cs typeface="Calibri"/>
                <a:sym typeface="Calibri"/>
              </a:rPr>
              <a:t>MATCHIFY</a:t>
            </a:r>
            <a:endParaRPr b="0" i="0" sz="4353" u="none" cap="none" strike="noStrike">
              <a:solidFill>
                <a:schemeClr val="dk1"/>
              </a:solidFill>
              <a:latin typeface="Calibri"/>
              <a:ea typeface="Calibri"/>
              <a:cs typeface="Calibri"/>
              <a:sym typeface="Calibri"/>
            </a:endParaRPr>
          </a:p>
        </p:txBody>
      </p:sp>
      <p:sp>
        <p:nvSpPr>
          <p:cNvPr id="59" name="Google Shape;59;p15"/>
          <p:cNvSpPr/>
          <p:nvPr/>
        </p:nvSpPr>
        <p:spPr>
          <a:xfrm>
            <a:off x="571500" y="2340108"/>
            <a:ext cx="3240887" cy="563552"/>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E0D4FF"/>
              </a:buClr>
              <a:buSzPts val="1800"/>
              <a:buFont typeface="Calibri"/>
              <a:buNone/>
            </a:pPr>
            <a:r>
              <a:rPr b="1" i="0" lang="en" sz="1800" u="none" cap="none" strike="noStrike">
                <a:solidFill>
                  <a:srgbClr val="E0D4FF"/>
                </a:solidFill>
                <a:latin typeface="Calibri"/>
                <a:ea typeface="Calibri"/>
                <a:cs typeface="Calibri"/>
                <a:sym typeface="Calibri"/>
              </a:rPr>
              <a:t>AI-Powered Recruitment Platform</a:t>
            </a:r>
            <a:endParaRPr/>
          </a:p>
          <a:p>
            <a:pPr indent="0" lvl="0" marL="0" marR="0" rtl="0" algn="l">
              <a:lnSpc>
                <a:spcPct val="164285"/>
              </a:lnSpc>
              <a:spcBef>
                <a:spcPts val="0"/>
              </a:spcBef>
              <a:spcAft>
                <a:spcPts val="0"/>
              </a:spcAft>
              <a:buClr>
                <a:srgbClr val="E0D4FF"/>
              </a:buClr>
              <a:buSzPts val="1400"/>
              <a:buFont typeface="Calibri"/>
              <a:buNone/>
            </a:pPr>
            <a:r>
              <a:rPr b="0" i="0" lang="en" sz="1400" u="none" cap="none" strike="noStrike">
                <a:solidFill>
                  <a:srgbClr val="E0D4FF"/>
                </a:solidFill>
                <a:latin typeface="Calibri"/>
                <a:ea typeface="Calibri"/>
                <a:cs typeface="Calibri"/>
                <a:sym typeface="Calibri"/>
              </a:rPr>
              <a:t>Dr. Ammar Mohanna</a:t>
            </a:r>
            <a:endParaRPr b="0" i="0" sz="1400" u="none" cap="none" strike="noStrike">
              <a:solidFill>
                <a:schemeClr val="dk1"/>
              </a:solidFill>
              <a:latin typeface="Calibri"/>
              <a:ea typeface="Calibri"/>
              <a:cs typeface="Calibri"/>
              <a:sym typeface="Calibri"/>
            </a:endParaRPr>
          </a:p>
        </p:txBody>
      </p:sp>
      <p:sp>
        <p:nvSpPr>
          <p:cNvPr id="60" name="Google Shape;60;p15"/>
          <p:cNvSpPr/>
          <p:nvPr/>
        </p:nvSpPr>
        <p:spPr>
          <a:xfrm>
            <a:off x="571500" y="3065897"/>
            <a:ext cx="4629150" cy="194667"/>
          </a:xfrm>
          <a:prstGeom prst="rect">
            <a:avLst/>
          </a:prstGeom>
          <a:noFill/>
          <a:ln>
            <a:noFill/>
          </a:ln>
        </p:spPr>
        <p:txBody>
          <a:bodyPr anchorCtr="0" anchor="t" bIns="0" lIns="0" spcFirstLastPara="1" rIns="0" wrap="square" tIns="0">
            <a:noAutofit/>
          </a:bodyPr>
          <a:lstStyle/>
          <a:p>
            <a:pPr indent="0" lvl="0" marL="0" marR="0" rtl="0" algn="l">
              <a:lnSpc>
                <a:spcPct val="141843"/>
              </a:lnSpc>
              <a:spcBef>
                <a:spcPts val="0"/>
              </a:spcBef>
              <a:spcAft>
                <a:spcPts val="0"/>
              </a:spcAft>
              <a:buClr>
                <a:srgbClr val="B8A3FF"/>
              </a:buClr>
              <a:buSzPts val="987"/>
              <a:buFont typeface="Calibri"/>
              <a:buNone/>
            </a:pPr>
            <a:r>
              <a:rPr b="1" i="0" lang="en" sz="987" u="none" cap="none" strike="noStrike">
                <a:solidFill>
                  <a:srgbClr val="B8A3FF"/>
                </a:solidFill>
                <a:latin typeface="Calibri"/>
                <a:ea typeface="Calibri"/>
                <a:cs typeface="Calibri"/>
                <a:sym typeface="Calibri"/>
              </a:rPr>
              <a:t>EECE 503P – Agentic Systems</a:t>
            </a:r>
            <a:endParaRPr b="0" i="0" sz="987" u="none" cap="none" strike="noStrike">
              <a:solidFill>
                <a:schemeClr val="dk1"/>
              </a:solidFill>
              <a:latin typeface="Calibri"/>
              <a:ea typeface="Calibri"/>
              <a:cs typeface="Calibri"/>
              <a:sym typeface="Calibri"/>
            </a:endParaRPr>
          </a:p>
        </p:txBody>
      </p:sp>
      <p:sp>
        <p:nvSpPr>
          <p:cNvPr id="61" name="Google Shape;61;p15"/>
          <p:cNvSpPr/>
          <p:nvPr/>
        </p:nvSpPr>
        <p:spPr>
          <a:xfrm>
            <a:off x="571500" y="3832622"/>
            <a:ext cx="885211" cy="135731"/>
          </a:xfrm>
          <a:prstGeom prst="rect">
            <a:avLst/>
          </a:prstGeom>
          <a:noFill/>
          <a:ln>
            <a:noFill/>
          </a:ln>
        </p:spPr>
        <p:txBody>
          <a:bodyPr anchorCtr="0" anchor="t" bIns="0" lIns="0" spcFirstLastPara="1" rIns="0" wrap="square" tIns="0">
            <a:noAutofit/>
          </a:bodyPr>
          <a:lstStyle/>
          <a:p>
            <a:pPr indent="0" lvl="0" marL="0" marR="0" rtl="0" algn="l">
              <a:lnSpc>
                <a:spcPct val="131771"/>
              </a:lnSpc>
              <a:spcBef>
                <a:spcPts val="0"/>
              </a:spcBef>
              <a:spcAft>
                <a:spcPts val="0"/>
              </a:spcAft>
              <a:buClr>
                <a:srgbClr val="B8A3FF"/>
              </a:buClr>
              <a:buSzPts val="683"/>
              <a:buFont typeface="Calibri"/>
              <a:buNone/>
            </a:pPr>
            <a:r>
              <a:rPr b="1" i="0" lang="en" sz="683" u="none" cap="none" strike="noStrike">
                <a:solidFill>
                  <a:srgbClr val="B8A3FF"/>
                </a:solidFill>
                <a:latin typeface="Calibri"/>
                <a:ea typeface="Calibri"/>
                <a:cs typeface="Calibri"/>
                <a:sym typeface="Calibri"/>
              </a:rPr>
              <a:t>Team</a:t>
            </a:r>
            <a:endParaRPr b="0" i="0" sz="683" u="none" cap="none" strike="noStrike">
              <a:solidFill>
                <a:schemeClr val="dk1"/>
              </a:solidFill>
              <a:latin typeface="Calibri"/>
              <a:ea typeface="Calibri"/>
              <a:cs typeface="Calibri"/>
              <a:sym typeface="Calibri"/>
            </a:endParaRPr>
          </a:p>
        </p:txBody>
      </p:sp>
      <p:sp>
        <p:nvSpPr>
          <p:cNvPr id="62" name="Google Shape;62;p15"/>
          <p:cNvSpPr/>
          <p:nvPr/>
        </p:nvSpPr>
        <p:spPr>
          <a:xfrm>
            <a:off x="571500" y="4075509"/>
            <a:ext cx="885211" cy="175022"/>
          </a:xfrm>
          <a:prstGeom prst="rect">
            <a:avLst/>
          </a:prstGeom>
          <a:noFill/>
          <a:ln>
            <a:noFill/>
          </a:ln>
        </p:spPr>
        <p:txBody>
          <a:bodyPr anchorCtr="0" anchor="t" bIns="0" lIns="0" spcFirstLastPara="1" rIns="0" wrap="square" tIns="0">
            <a:noAutofit/>
          </a:bodyPr>
          <a:lstStyle/>
          <a:p>
            <a:pPr indent="0" lvl="0" marL="0" marR="0" rtl="0" algn="l">
              <a:lnSpc>
                <a:spcPct val="127388"/>
              </a:lnSpc>
              <a:spcBef>
                <a:spcPts val="0"/>
              </a:spcBef>
              <a:spcAft>
                <a:spcPts val="0"/>
              </a:spcAft>
              <a:buClr>
                <a:srgbClr val="E0D4FF"/>
              </a:buClr>
              <a:buSzPts val="942"/>
              <a:buFont typeface="Calibri"/>
              <a:buNone/>
            </a:pPr>
            <a:r>
              <a:rPr b="0" i="0" lang="en" sz="942" u="none" cap="none" strike="noStrike">
                <a:solidFill>
                  <a:srgbClr val="E0D4FF"/>
                </a:solidFill>
                <a:latin typeface="Calibri"/>
                <a:ea typeface="Calibri"/>
                <a:cs typeface="Calibri"/>
                <a:sym typeface="Calibri"/>
              </a:rPr>
              <a:t>Mounir Khalil</a:t>
            </a:r>
            <a:endParaRPr b="0" i="0" sz="942" u="none" cap="none" strike="noStrike">
              <a:solidFill>
                <a:schemeClr val="dk1"/>
              </a:solidFill>
              <a:latin typeface="Calibri"/>
              <a:ea typeface="Calibri"/>
              <a:cs typeface="Calibri"/>
              <a:sym typeface="Calibri"/>
            </a:endParaRPr>
          </a:p>
        </p:txBody>
      </p:sp>
      <p:sp>
        <p:nvSpPr>
          <p:cNvPr id="63" name="Google Shape;63;p15"/>
          <p:cNvSpPr/>
          <p:nvPr/>
        </p:nvSpPr>
        <p:spPr>
          <a:xfrm>
            <a:off x="571500" y="4307681"/>
            <a:ext cx="885211" cy="175022"/>
          </a:xfrm>
          <a:prstGeom prst="rect">
            <a:avLst/>
          </a:prstGeom>
          <a:noFill/>
          <a:ln>
            <a:noFill/>
          </a:ln>
        </p:spPr>
        <p:txBody>
          <a:bodyPr anchorCtr="0" anchor="t" bIns="0" lIns="0" spcFirstLastPara="1" rIns="0" wrap="square" tIns="0">
            <a:noAutofit/>
          </a:bodyPr>
          <a:lstStyle/>
          <a:p>
            <a:pPr indent="0" lvl="0" marL="0" marR="0" rtl="0" algn="l">
              <a:lnSpc>
                <a:spcPct val="127388"/>
              </a:lnSpc>
              <a:spcBef>
                <a:spcPts val="0"/>
              </a:spcBef>
              <a:spcAft>
                <a:spcPts val="0"/>
              </a:spcAft>
              <a:buClr>
                <a:srgbClr val="E0D4FF"/>
              </a:buClr>
              <a:buSzPts val="942"/>
              <a:buFont typeface="Calibri"/>
              <a:buNone/>
            </a:pPr>
            <a:r>
              <a:rPr b="0" i="0" lang="en" sz="942" u="none" cap="none" strike="noStrike">
                <a:solidFill>
                  <a:srgbClr val="E0D4FF"/>
                </a:solidFill>
                <a:latin typeface="Calibri"/>
                <a:ea typeface="Calibri"/>
                <a:cs typeface="Calibri"/>
                <a:sym typeface="Calibri"/>
              </a:rPr>
              <a:t>Haidar Yasine</a:t>
            </a:r>
            <a:endParaRPr b="0" i="0" sz="942" u="none" cap="none" strike="noStrike">
              <a:solidFill>
                <a:schemeClr val="dk1"/>
              </a:solidFill>
              <a:latin typeface="Calibri"/>
              <a:ea typeface="Calibri"/>
              <a:cs typeface="Calibri"/>
              <a:sym typeface="Calibri"/>
            </a:endParaRPr>
          </a:p>
        </p:txBody>
      </p:sp>
      <p:sp>
        <p:nvSpPr>
          <p:cNvPr id="64" name="Google Shape;64;p15"/>
          <p:cNvSpPr/>
          <p:nvPr/>
        </p:nvSpPr>
        <p:spPr>
          <a:xfrm>
            <a:off x="571500" y="4539853"/>
            <a:ext cx="885211" cy="175022"/>
          </a:xfrm>
          <a:prstGeom prst="rect">
            <a:avLst/>
          </a:prstGeom>
          <a:noFill/>
          <a:ln>
            <a:noFill/>
          </a:ln>
        </p:spPr>
        <p:txBody>
          <a:bodyPr anchorCtr="0" anchor="t" bIns="0" lIns="0" spcFirstLastPara="1" rIns="0" wrap="square" tIns="0">
            <a:noAutofit/>
          </a:bodyPr>
          <a:lstStyle/>
          <a:p>
            <a:pPr indent="0" lvl="0" marL="0" marR="0" rtl="0" algn="l">
              <a:lnSpc>
                <a:spcPct val="127388"/>
              </a:lnSpc>
              <a:spcBef>
                <a:spcPts val="0"/>
              </a:spcBef>
              <a:spcAft>
                <a:spcPts val="0"/>
              </a:spcAft>
              <a:buClr>
                <a:srgbClr val="E0D4FF"/>
              </a:buClr>
              <a:buSzPts val="942"/>
              <a:buFont typeface="Calibri"/>
              <a:buNone/>
            </a:pPr>
            <a:r>
              <a:rPr b="0" i="0" lang="en" sz="942" u="none" cap="none" strike="noStrike">
                <a:solidFill>
                  <a:srgbClr val="E0D4FF"/>
                </a:solidFill>
                <a:latin typeface="Calibri"/>
                <a:ea typeface="Calibri"/>
                <a:cs typeface="Calibri"/>
                <a:sym typeface="Calibri"/>
              </a:rPr>
              <a:t>Hassan Khalil</a:t>
            </a:r>
            <a:endParaRPr b="0" i="0" sz="942" u="none" cap="none" strike="noStrike">
              <a:solidFill>
                <a:schemeClr val="dk1"/>
              </a:solidFill>
              <a:latin typeface="Calibri"/>
              <a:ea typeface="Calibri"/>
              <a:cs typeface="Calibri"/>
              <a:sym typeface="Calibri"/>
            </a:endParaRPr>
          </a:p>
        </p:txBody>
      </p:sp>
      <p:sp>
        <p:nvSpPr>
          <p:cNvPr id="65" name="Google Shape;65;p15"/>
          <p:cNvSpPr/>
          <p:nvPr/>
        </p:nvSpPr>
        <p:spPr>
          <a:xfrm>
            <a:off x="5772150" y="571500"/>
            <a:ext cx="3086100" cy="4286250"/>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66" name="Google Shape;66;p15"/>
          <p:cNvPicPr preferRelativeResize="0"/>
          <p:nvPr/>
        </p:nvPicPr>
        <p:blipFill rotWithShape="1">
          <a:blip r:embed="rId4">
            <a:alphaModFix amt="95000"/>
          </a:blip>
          <a:srcRect b="0" l="0" r="0" t="0"/>
          <a:stretch/>
        </p:blipFill>
        <p:spPr>
          <a:xfrm>
            <a:off x="5772150" y="571500"/>
            <a:ext cx="3086100" cy="4286250"/>
          </a:xfrm>
          <a:prstGeom prst="rect">
            <a:avLst/>
          </a:prstGeom>
          <a:noFill/>
          <a:ln>
            <a:noFill/>
          </a:ln>
        </p:spPr>
      </p:pic>
      <p:pic>
        <p:nvPicPr>
          <p:cNvPr descr="Research" id="67" name="Google Shape;67;p15"/>
          <p:cNvPicPr preferRelativeResize="0"/>
          <p:nvPr/>
        </p:nvPicPr>
        <p:blipFill rotWithShape="1">
          <a:blip r:embed="rId5">
            <a:alphaModFix/>
          </a:blip>
          <a:srcRect b="0" l="0" r="0" t="0"/>
          <a:stretch/>
        </p:blipFill>
        <p:spPr>
          <a:xfrm>
            <a:off x="571500" y="3403997"/>
            <a:ext cx="1376182" cy="321586"/>
          </a:xfrm>
          <a:prstGeom prst="rect">
            <a:avLst/>
          </a:prstGeom>
          <a:noFill/>
          <a:ln>
            <a:noFill/>
          </a:ln>
        </p:spPr>
      </p:pic>
      <p:sp>
        <p:nvSpPr>
          <p:cNvPr id="68" name="Google Shape;68;p15"/>
          <p:cNvSpPr/>
          <p:nvPr/>
        </p:nvSpPr>
        <p:spPr>
          <a:xfrm>
            <a:off x="9031534" y="5026756"/>
            <a:ext cx="68458" cy="68458"/>
          </a:xfrm>
          <a:prstGeom prst="rect">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preencoded.png" id="405" name="Google Shape;405;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6" name="Google Shape;406;p24"/>
          <p:cNvSpPr/>
          <p:nvPr/>
        </p:nvSpPr>
        <p:spPr>
          <a:xfrm>
            <a:off x="571500" y="1704510"/>
            <a:ext cx="4640563" cy="651477"/>
          </a:xfrm>
          <a:prstGeom prst="rect">
            <a:avLst/>
          </a:prstGeom>
          <a:noFill/>
          <a:ln>
            <a:noFill/>
          </a:ln>
        </p:spPr>
        <p:txBody>
          <a:bodyPr anchorCtr="0" anchor="t" bIns="0" lIns="0" spcFirstLastPara="1" rIns="0" wrap="square" tIns="0">
            <a:noAutofit/>
          </a:bodyPr>
          <a:lstStyle/>
          <a:p>
            <a:pPr indent="0" lvl="0" marL="0" marR="0" rtl="0" algn="l">
              <a:lnSpc>
                <a:spcPct val="135983"/>
              </a:lnSpc>
              <a:spcBef>
                <a:spcPts val="0"/>
              </a:spcBef>
              <a:spcAft>
                <a:spcPts val="0"/>
              </a:spcAft>
              <a:buClr>
                <a:srgbClr val="FFFFFF"/>
              </a:buClr>
              <a:buSzPts val="1912"/>
              <a:buFont typeface="Calibri"/>
              <a:buNone/>
            </a:pPr>
            <a:r>
              <a:rPr b="1" lang="en" sz="1912">
                <a:solidFill>
                  <a:srgbClr val="FFFFFF"/>
                </a:solidFill>
                <a:latin typeface="Calibri"/>
                <a:ea typeface="Calibri"/>
                <a:cs typeface="Calibri"/>
                <a:sym typeface="Calibri"/>
              </a:rPr>
              <a:t>BENEFITS &amp; FEATURES FOR RECRUITERS (3/3)</a:t>
            </a:r>
            <a:endParaRPr sz="1912">
              <a:solidFill>
                <a:schemeClr val="dk1"/>
              </a:solidFill>
              <a:latin typeface="Calibri"/>
              <a:ea typeface="Calibri"/>
              <a:cs typeface="Calibri"/>
              <a:sym typeface="Calibri"/>
            </a:endParaRPr>
          </a:p>
        </p:txBody>
      </p:sp>
      <p:sp>
        <p:nvSpPr>
          <p:cNvPr id="407" name="Google Shape;407;p24"/>
          <p:cNvSpPr/>
          <p:nvPr/>
        </p:nvSpPr>
        <p:spPr>
          <a:xfrm>
            <a:off x="571500" y="2606018"/>
            <a:ext cx="428625" cy="4286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408" name="Google Shape;408;p24"/>
          <p:cNvPicPr preferRelativeResize="0"/>
          <p:nvPr/>
        </p:nvPicPr>
        <p:blipFill rotWithShape="1">
          <a:blip r:embed="rId4">
            <a:alphaModFix/>
          </a:blip>
          <a:srcRect b="0" l="0" r="0" t="0"/>
          <a:stretch/>
        </p:blipFill>
        <p:spPr>
          <a:xfrm>
            <a:off x="685800" y="2720318"/>
            <a:ext cx="200025" cy="200025"/>
          </a:xfrm>
          <a:prstGeom prst="rect">
            <a:avLst/>
          </a:prstGeom>
          <a:noFill/>
          <a:ln>
            <a:noFill/>
          </a:ln>
        </p:spPr>
      </p:pic>
      <p:sp>
        <p:nvSpPr>
          <p:cNvPr id="409" name="Google Shape;409;p24"/>
          <p:cNvSpPr/>
          <p:nvPr/>
        </p:nvSpPr>
        <p:spPr>
          <a:xfrm>
            <a:off x="1085850" y="2708877"/>
            <a:ext cx="2849045" cy="222879"/>
          </a:xfrm>
          <a:prstGeom prst="rect">
            <a:avLst/>
          </a:prstGeom>
          <a:noFill/>
          <a:ln>
            <a:noFill/>
          </a:ln>
        </p:spPr>
        <p:txBody>
          <a:bodyPr anchorCtr="0" anchor="t" bIns="0" lIns="0" spcFirstLastPara="1" rIns="0" wrap="square" tIns="0">
            <a:noAutofit/>
          </a:bodyPr>
          <a:lstStyle/>
          <a:p>
            <a:pPr indent="0" lvl="0" marL="0" marR="0" rtl="0" algn="l">
              <a:lnSpc>
                <a:spcPct val="138996"/>
              </a:lnSpc>
              <a:spcBef>
                <a:spcPts val="0"/>
              </a:spcBef>
              <a:spcAft>
                <a:spcPts val="0"/>
              </a:spcAft>
              <a:buClr>
                <a:srgbClr val="B8A3FF"/>
              </a:buClr>
              <a:buSzPts val="1295"/>
              <a:buFont typeface="Calibri"/>
              <a:buNone/>
            </a:pPr>
            <a:r>
              <a:rPr b="1" lang="en" sz="1295">
                <a:solidFill>
                  <a:srgbClr val="B8A3FF"/>
                </a:solidFill>
                <a:latin typeface="Calibri"/>
                <a:ea typeface="Calibri"/>
                <a:cs typeface="Calibri"/>
                <a:sym typeface="Calibri"/>
              </a:rPr>
              <a:t>Smart Candidate Management</a:t>
            </a:r>
            <a:endParaRPr sz="1295">
              <a:solidFill>
                <a:schemeClr val="dk1"/>
              </a:solidFill>
              <a:latin typeface="Calibri"/>
              <a:ea typeface="Calibri"/>
              <a:cs typeface="Calibri"/>
              <a:sym typeface="Calibri"/>
            </a:endParaRPr>
          </a:p>
        </p:txBody>
      </p:sp>
      <p:pic>
        <p:nvPicPr>
          <p:cNvPr descr="preencoded.png" id="410" name="Google Shape;410;p24"/>
          <p:cNvPicPr preferRelativeResize="0"/>
          <p:nvPr/>
        </p:nvPicPr>
        <p:blipFill rotWithShape="1">
          <a:blip r:embed="rId5">
            <a:alphaModFix/>
          </a:blip>
          <a:srcRect b="0" l="0" r="0" t="0"/>
          <a:stretch/>
        </p:blipFill>
        <p:spPr>
          <a:xfrm>
            <a:off x="571500" y="3234668"/>
            <a:ext cx="128588" cy="128588"/>
          </a:xfrm>
          <a:prstGeom prst="rect">
            <a:avLst/>
          </a:prstGeom>
          <a:noFill/>
          <a:ln>
            <a:noFill/>
          </a:ln>
        </p:spPr>
      </p:pic>
      <p:sp>
        <p:nvSpPr>
          <p:cNvPr id="411" name="Google Shape;411;p24"/>
          <p:cNvSpPr/>
          <p:nvPr/>
        </p:nvSpPr>
        <p:spPr>
          <a:xfrm>
            <a:off x="785813" y="3213236"/>
            <a:ext cx="3285204"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Very </a:t>
            </a:r>
            <a:r>
              <a:rPr lang="en" sz="888">
                <a:solidFill>
                  <a:srgbClr val="D4C5FF"/>
                </a:solidFill>
                <a:latin typeface="Calibri"/>
                <a:ea typeface="Calibri"/>
                <a:cs typeface="Calibri"/>
                <a:sym typeface="Calibri"/>
              </a:rPr>
              <a:t>friendly user interface</a:t>
            </a:r>
            <a:r>
              <a:rPr lang="en" sz="888">
                <a:solidFill>
                  <a:srgbClr val="D4C5FF"/>
                </a:solidFill>
                <a:latin typeface="Calibri"/>
                <a:ea typeface="Calibri"/>
                <a:cs typeface="Calibri"/>
                <a:sym typeface="Calibri"/>
              </a:rPr>
              <a:t> to review candidates</a:t>
            </a:r>
            <a:endParaRPr sz="888">
              <a:solidFill>
                <a:schemeClr val="dk1"/>
              </a:solidFill>
              <a:latin typeface="Calibri"/>
              <a:ea typeface="Calibri"/>
              <a:cs typeface="Calibri"/>
              <a:sym typeface="Calibri"/>
            </a:endParaRPr>
          </a:p>
        </p:txBody>
      </p:sp>
      <p:pic>
        <p:nvPicPr>
          <p:cNvPr descr="preencoded.png" id="412" name="Google Shape;412;p24"/>
          <p:cNvPicPr preferRelativeResize="0"/>
          <p:nvPr/>
        </p:nvPicPr>
        <p:blipFill rotWithShape="1">
          <a:blip r:embed="rId6">
            <a:alphaModFix/>
          </a:blip>
          <a:srcRect b="0" l="0" r="0" t="0"/>
          <a:stretch/>
        </p:blipFill>
        <p:spPr>
          <a:xfrm>
            <a:off x="571500" y="3536128"/>
            <a:ext cx="128588" cy="128588"/>
          </a:xfrm>
          <a:prstGeom prst="rect">
            <a:avLst/>
          </a:prstGeom>
          <a:noFill/>
          <a:ln>
            <a:noFill/>
          </a:ln>
        </p:spPr>
      </p:pic>
      <p:sp>
        <p:nvSpPr>
          <p:cNvPr id="413" name="Google Shape;413;p24"/>
          <p:cNvSpPr/>
          <p:nvPr/>
        </p:nvSpPr>
        <p:spPr>
          <a:xfrm>
            <a:off x="785813" y="3514697"/>
            <a:ext cx="1838790"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Unified inbox for all applications</a:t>
            </a:r>
            <a:endParaRPr sz="888">
              <a:solidFill>
                <a:schemeClr val="dk1"/>
              </a:solidFill>
              <a:latin typeface="Calibri"/>
              <a:ea typeface="Calibri"/>
              <a:cs typeface="Calibri"/>
              <a:sym typeface="Calibri"/>
            </a:endParaRPr>
          </a:p>
        </p:txBody>
      </p:sp>
      <p:pic>
        <p:nvPicPr>
          <p:cNvPr descr="preencoded.png" id="414" name="Google Shape;414;p24"/>
          <p:cNvPicPr preferRelativeResize="0"/>
          <p:nvPr/>
        </p:nvPicPr>
        <p:blipFill rotWithShape="1">
          <a:blip r:embed="rId7">
            <a:alphaModFix/>
          </a:blip>
          <a:srcRect b="0" l="0" r="0" t="0"/>
          <a:stretch/>
        </p:blipFill>
        <p:spPr>
          <a:xfrm>
            <a:off x="571500" y="3837589"/>
            <a:ext cx="128588" cy="128588"/>
          </a:xfrm>
          <a:prstGeom prst="rect">
            <a:avLst/>
          </a:prstGeom>
          <a:noFill/>
          <a:ln>
            <a:noFill/>
          </a:ln>
        </p:spPr>
      </p:pic>
      <p:sp>
        <p:nvSpPr>
          <p:cNvPr id="415" name="Google Shape;415;p24"/>
          <p:cNvSpPr/>
          <p:nvPr/>
        </p:nvSpPr>
        <p:spPr>
          <a:xfrm>
            <a:off x="785813" y="3816158"/>
            <a:ext cx="2548868"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Match scores + reasoning for each candidate</a:t>
            </a:r>
            <a:endParaRPr sz="888">
              <a:solidFill>
                <a:schemeClr val="dk1"/>
              </a:solidFill>
              <a:latin typeface="Calibri"/>
              <a:ea typeface="Calibri"/>
              <a:cs typeface="Calibri"/>
              <a:sym typeface="Calibri"/>
            </a:endParaRPr>
          </a:p>
        </p:txBody>
      </p:sp>
      <p:sp>
        <p:nvSpPr>
          <p:cNvPr id="416" name="Google Shape;416;p24"/>
          <p:cNvSpPr/>
          <p:nvPr/>
        </p:nvSpPr>
        <p:spPr>
          <a:xfrm>
            <a:off x="5569251" y="1071563"/>
            <a:ext cx="3360409" cy="3571875"/>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417" name="Google Shape;417;p24"/>
          <p:cNvPicPr preferRelativeResize="0"/>
          <p:nvPr/>
        </p:nvPicPr>
        <p:blipFill rotWithShape="1">
          <a:blip r:embed="rId8">
            <a:alphaModFix amt="95000"/>
          </a:blip>
          <a:srcRect b="0" l="0" r="0" t="0"/>
          <a:stretch/>
        </p:blipFill>
        <p:spPr>
          <a:xfrm>
            <a:off x="5569251" y="1071563"/>
            <a:ext cx="3360409" cy="3571875"/>
          </a:xfrm>
          <a:prstGeom prst="rect">
            <a:avLst/>
          </a:prstGeom>
          <a:noFill/>
          <a:ln>
            <a:noFill/>
          </a:ln>
        </p:spPr>
      </p:pic>
      <p:sp>
        <p:nvSpPr>
          <p:cNvPr id="418" name="Google Shape;418;p24"/>
          <p:cNvSpPr/>
          <p:nvPr/>
        </p:nvSpPr>
        <p:spPr>
          <a:xfrm>
            <a:off x="9031534" y="5026756"/>
            <a:ext cx="68458" cy="68458"/>
          </a:xfrm>
          <a:prstGeom prst="rect">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9" name="Google Shape;419;p24"/>
          <p:cNvPicPr preferRelativeResize="0"/>
          <p:nvPr/>
        </p:nvPicPr>
        <p:blipFill>
          <a:blip r:embed="rId9">
            <a:alphaModFix/>
          </a:blip>
          <a:stretch>
            <a:fillRect/>
          </a:stretch>
        </p:blipFill>
        <p:spPr>
          <a:xfrm>
            <a:off x="84977" y="4763058"/>
            <a:ext cx="693668" cy="228600"/>
          </a:xfrm>
          <a:prstGeom prst="rect">
            <a:avLst/>
          </a:prstGeom>
          <a:noFill/>
          <a:ln>
            <a:noFill/>
          </a:ln>
        </p:spPr>
      </p:pic>
      <p:sp>
        <p:nvSpPr>
          <p:cNvPr id="420" name="Google Shape;420;p24"/>
          <p:cNvSpPr/>
          <p:nvPr/>
        </p:nvSpPr>
        <p:spPr>
          <a:xfrm>
            <a:off x="865641" y="4766000"/>
            <a:ext cx="7183800" cy="23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preencoded.png" id="426" name="Google Shape;426;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7" name="Google Shape;427;p25"/>
          <p:cNvSpPr/>
          <p:nvPr/>
        </p:nvSpPr>
        <p:spPr>
          <a:xfrm>
            <a:off x="428625" y="964406"/>
            <a:ext cx="2817484" cy="3714750"/>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428" name="Google Shape;428;p25"/>
          <p:cNvPicPr preferRelativeResize="0"/>
          <p:nvPr/>
        </p:nvPicPr>
        <p:blipFill rotWithShape="1">
          <a:blip r:embed="rId4">
            <a:alphaModFix amt="95000"/>
          </a:blip>
          <a:srcRect b="0" l="0" r="0" t="0"/>
          <a:stretch/>
        </p:blipFill>
        <p:spPr>
          <a:xfrm>
            <a:off x="428625" y="964406"/>
            <a:ext cx="2817484" cy="3714750"/>
          </a:xfrm>
          <a:prstGeom prst="rect">
            <a:avLst/>
          </a:prstGeom>
          <a:noFill/>
          <a:ln>
            <a:noFill/>
          </a:ln>
        </p:spPr>
      </p:pic>
      <p:sp>
        <p:nvSpPr>
          <p:cNvPr id="429" name="Google Shape;429;p25"/>
          <p:cNvSpPr/>
          <p:nvPr/>
        </p:nvSpPr>
        <p:spPr>
          <a:xfrm>
            <a:off x="3531859" y="500063"/>
            <a:ext cx="4293419" cy="312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400"/>
              <a:buFont typeface="Calibri"/>
              <a:buNone/>
            </a:pPr>
            <a:r>
              <a:rPr b="1" lang="en" sz="2400">
                <a:solidFill>
                  <a:srgbClr val="FFFFFF"/>
                </a:solidFill>
                <a:latin typeface="Calibri"/>
                <a:ea typeface="Calibri"/>
                <a:cs typeface="Calibri"/>
                <a:sym typeface="Calibri"/>
              </a:rPr>
              <a:t>AGENT ARCHITECTURE DEEP DIVE</a:t>
            </a:r>
            <a:endParaRPr sz="2400">
              <a:solidFill>
                <a:schemeClr val="dk1"/>
              </a:solidFill>
              <a:latin typeface="Calibri"/>
              <a:ea typeface="Calibri"/>
              <a:cs typeface="Calibri"/>
              <a:sym typeface="Calibri"/>
            </a:endParaRPr>
          </a:p>
        </p:txBody>
      </p:sp>
      <p:sp>
        <p:nvSpPr>
          <p:cNvPr id="430" name="Google Shape;430;p25"/>
          <p:cNvSpPr/>
          <p:nvPr/>
        </p:nvSpPr>
        <p:spPr>
          <a:xfrm>
            <a:off x="3531859" y="851529"/>
            <a:ext cx="2189702" cy="14106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8B5CF6"/>
              </a:buClr>
              <a:buSzPts val="1000"/>
              <a:buFont typeface="Calibri"/>
              <a:buNone/>
            </a:pPr>
            <a:r>
              <a:rPr b="1" lang="en" sz="1000">
                <a:solidFill>
                  <a:srgbClr val="8B5CF6"/>
                </a:solidFill>
                <a:latin typeface="Calibri"/>
                <a:ea typeface="Calibri"/>
                <a:cs typeface="Calibri"/>
                <a:sym typeface="Calibri"/>
              </a:rPr>
              <a:t>How the AI Agents Work Under the Hood</a:t>
            </a:r>
            <a:endParaRPr sz="1000">
              <a:solidFill>
                <a:schemeClr val="dk1"/>
              </a:solidFill>
              <a:latin typeface="Calibri"/>
              <a:ea typeface="Calibri"/>
              <a:cs typeface="Calibri"/>
              <a:sym typeface="Calibri"/>
            </a:endParaRPr>
          </a:p>
        </p:txBody>
      </p:sp>
      <p:sp>
        <p:nvSpPr>
          <p:cNvPr id="431" name="Google Shape;431;p25"/>
          <p:cNvSpPr/>
          <p:nvPr/>
        </p:nvSpPr>
        <p:spPr>
          <a:xfrm>
            <a:off x="3531859" y="1117634"/>
            <a:ext cx="200025" cy="2000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32" name="Google Shape;432;p25"/>
          <p:cNvSpPr/>
          <p:nvPr/>
        </p:nvSpPr>
        <p:spPr>
          <a:xfrm>
            <a:off x="3531859" y="1159136"/>
            <a:ext cx="200025" cy="1170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Calibri"/>
              <a:buNone/>
            </a:pPr>
            <a:r>
              <a:rPr b="1" lang="en" sz="900">
                <a:solidFill>
                  <a:srgbClr val="FFFFFF"/>
                </a:solidFill>
                <a:latin typeface="Calibri"/>
                <a:ea typeface="Calibri"/>
                <a:cs typeface="Calibri"/>
                <a:sym typeface="Calibri"/>
              </a:rPr>
              <a:t>1</a:t>
            </a:r>
            <a:endParaRPr sz="900">
              <a:solidFill>
                <a:schemeClr val="dk1"/>
              </a:solidFill>
              <a:latin typeface="Calibri"/>
              <a:ea typeface="Calibri"/>
              <a:cs typeface="Calibri"/>
              <a:sym typeface="Calibri"/>
            </a:endParaRPr>
          </a:p>
        </p:txBody>
      </p:sp>
      <p:sp>
        <p:nvSpPr>
          <p:cNvPr id="433" name="Google Shape;433;p25"/>
          <p:cNvSpPr/>
          <p:nvPr/>
        </p:nvSpPr>
        <p:spPr>
          <a:xfrm>
            <a:off x="3789034" y="1134601"/>
            <a:ext cx="859210" cy="14106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B8A3FF"/>
              </a:buClr>
              <a:buSzPts val="1000"/>
              <a:buFont typeface="Calibri"/>
              <a:buNone/>
            </a:pPr>
            <a:r>
              <a:rPr b="1" lang="en" sz="1000">
                <a:solidFill>
                  <a:srgbClr val="B8A3FF"/>
                </a:solidFill>
                <a:latin typeface="Calibri"/>
                <a:ea typeface="Calibri"/>
                <a:cs typeface="Calibri"/>
                <a:sym typeface="Calibri"/>
              </a:rPr>
              <a:t>ProfilePaI Agent</a:t>
            </a:r>
            <a:endParaRPr sz="1000">
              <a:solidFill>
                <a:schemeClr val="dk1"/>
              </a:solidFill>
              <a:latin typeface="Calibri"/>
              <a:ea typeface="Calibri"/>
              <a:cs typeface="Calibri"/>
              <a:sym typeface="Calibri"/>
            </a:endParaRPr>
          </a:p>
        </p:txBody>
      </p:sp>
      <p:sp>
        <p:nvSpPr>
          <p:cNvPr id="434" name="Google Shape;434;p25"/>
          <p:cNvSpPr/>
          <p:nvPr/>
        </p:nvSpPr>
        <p:spPr>
          <a:xfrm>
            <a:off x="3531859" y="1346234"/>
            <a:ext cx="5469238" cy="384721"/>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8B5CF6"/>
              </a:buClr>
              <a:buSzPts val="800"/>
              <a:buFont typeface="Calibri"/>
              <a:buNone/>
            </a:pPr>
            <a:r>
              <a:rPr b="1" lang="en" sz="800">
                <a:solidFill>
                  <a:srgbClr val="8B5CF6"/>
                </a:solidFill>
                <a:latin typeface="Calibri"/>
                <a:ea typeface="Calibri"/>
                <a:cs typeface="Calibri"/>
                <a:sym typeface="Calibri"/>
              </a:rPr>
              <a:t>LLM:</a:t>
            </a:r>
            <a:r>
              <a:rPr lang="en" sz="900">
                <a:solidFill>
                  <a:srgbClr val="D4C5FF"/>
                </a:solidFill>
                <a:latin typeface="Calibri"/>
                <a:ea typeface="Calibri"/>
                <a:cs typeface="Calibri"/>
                <a:sym typeface="Calibri"/>
              </a:rPr>
              <a:t> GPT-4 Turbo with structured JSON extraction</a:t>
            </a:r>
            <a:br>
              <a:rPr lang="en" sz="900">
                <a:solidFill>
                  <a:srgbClr val="D4C5FF"/>
                </a:solidFill>
                <a:latin typeface="Calibri"/>
                <a:ea typeface="Calibri"/>
                <a:cs typeface="Calibri"/>
                <a:sym typeface="Calibri"/>
              </a:rPr>
            </a:br>
            <a:r>
              <a:rPr b="1" lang="en" sz="800">
                <a:solidFill>
                  <a:srgbClr val="8B5CF6"/>
                </a:solidFill>
                <a:latin typeface="Calibri"/>
                <a:ea typeface="Calibri"/>
                <a:cs typeface="Calibri"/>
                <a:sym typeface="Calibri"/>
              </a:rPr>
              <a:t>Tools:</a:t>
            </a:r>
            <a:r>
              <a:rPr lang="en" sz="900">
                <a:solidFill>
                  <a:srgbClr val="D4C5FF"/>
                </a:solidFill>
                <a:latin typeface="Calibri"/>
                <a:ea typeface="Calibri"/>
                <a:cs typeface="Calibri"/>
                <a:sym typeface="Calibri"/>
              </a:rPr>
              <a:t> CV parsing, profile updates, improvement suggestions, embedding generation</a:t>
            </a:r>
            <a:br>
              <a:rPr lang="en" sz="900">
                <a:solidFill>
                  <a:srgbClr val="D4C5FF"/>
                </a:solidFill>
                <a:latin typeface="Calibri"/>
                <a:ea typeface="Calibri"/>
                <a:cs typeface="Calibri"/>
                <a:sym typeface="Calibri"/>
              </a:rPr>
            </a:br>
            <a:r>
              <a:rPr b="1" lang="en" sz="800">
                <a:solidFill>
                  <a:srgbClr val="8B5CF6"/>
                </a:solidFill>
                <a:latin typeface="Calibri"/>
                <a:ea typeface="Calibri"/>
                <a:cs typeface="Calibri"/>
                <a:sym typeface="Calibri"/>
              </a:rPr>
              <a:t>Performance:</a:t>
            </a:r>
            <a:r>
              <a:rPr lang="en" sz="900">
                <a:solidFill>
                  <a:srgbClr val="D4C5FF"/>
                </a:solidFill>
                <a:latin typeface="Calibri"/>
                <a:ea typeface="Calibri"/>
                <a:cs typeface="Calibri"/>
                <a:sym typeface="Calibri"/>
              </a:rPr>
              <a:t> 2–4s latency, $0.01–$0.02 per conversation</a:t>
            </a:r>
            <a:endParaRPr sz="800">
              <a:solidFill>
                <a:schemeClr val="dk1"/>
              </a:solidFill>
              <a:latin typeface="Calibri"/>
              <a:ea typeface="Calibri"/>
              <a:cs typeface="Calibri"/>
              <a:sym typeface="Calibri"/>
            </a:endParaRPr>
          </a:p>
        </p:txBody>
      </p:sp>
      <p:sp>
        <p:nvSpPr>
          <p:cNvPr id="435" name="Google Shape;435;p25"/>
          <p:cNvSpPr/>
          <p:nvPr/>
        </p:nvSpPr>
        <p:spPr>
          <a:xfrm>
            <a:off x="3531859" y="1793723"/>
            <a:ext cx="200025" cy="2000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36" name="Google Shape;436;p25"/>
          <p:cNvSpPr/>
          <p:nvPr/>
        </p:nvSpPr>
        <p:spPr>
          <a:xfrm>
            <a:off x="3531859" y="1835225"/>
            <a:ext cx="200025" cy="1170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Calibri"/>
              <a:buNone/>
            </a:pPr>
            <a:r>
              <a:rPr b="1" lang="en" sz="900">
                <a:solidFill>
                  <a:srgbClr val="FFFFFF"/>
                </a:solidFill>
                <a:latin typeface="Calibri"/>
                <a:ea typeface="Calibri"/>
                <a:cs typeface="Calibri"/>
                <a:sym typeface="Calibri"/>
              </a:rPr>
              <a:t>2</a:t>
            </a:r>
            <a:endParaRPr sz="900">
              <a:solidFill>
                <a:schemeClr val="dk1"/>
              </a:solidFill>
              <a:latin typeface="Calibri"/>
              <a:ea typeface="Calibri"/>
              <a:cs typeface="Calibri"/>
              <a:sym typeface="Calibri"/>
            </a:endParaRPr>
          </a:p>
        </p:txBody>
      </p:sp>
      <p:sp>
        <p:nvSpPr>
          <p:cNvPr id="437" name="Google Shape;437;p25"/>
          <p:cNvSpPr/>
          <p:nvPr/>
        </p:nvSpPr>
        <p:spPr>
          <a:xfrm>
            <a:off x="3789034" y="1810689"/>
            <a:ext cx="950581" cy="14106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B8A3FF"/>
              </a:buClr>
              <a:buSzPts val="1000"/>
              <a:buFont typeface="Calibri"/>
              <a:buNone/>
            </a:pPr>
            <a:r>
              <a:rPr b="1" lang="en" sz="1000">
                <a:solidFill>
                  <a:srgbClr val="B8A3FF"/>
                </a:solidFill>
                <a:latin typeface="Calibri"/>
                <a:ea typeface="Calibri"/>
                <a:cs typeface="Calibri"/>
                <a:sym typeface="Calibri"/>
              </a:rPr>
              <a:t>Auto-Apply Agent</a:t>
            </a:r>
            <a:endParaRPr sz="1000">
              <a:solidFill>
                <a:schemeClr val="dk1"/>
              </a:solidFill>
              <a:latin typeface="Calibri"/>
              <a:ea typeface="Calibri"/>
              <a:cs typeface="Calibri"/>
              <a:sym typeface="Calibri"/>
            </a:endParaRPr>
          </a:p>
        </p:txBody>
      </p:sp>
      <p:sp>
        <p:nvSpPr>
          <p:cNvPr id="438" name="Google Shape;438;p25"/>
          <p:cNvSpPr/>
          <p:nvPr/>
        </p:nvSpPr>
        <p:spPr>
          <a:xfrm>
            <a:off x="3531859" y="2020537"/>
            <a:ext cx="327013" cy="1233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8B5CF6"/>
              </a:buClr>
              <a:buSzPts val="800"/>
              <a:buFont typeface="Calibri"/>
              <a:buNone/>
            </a:pPr>
            <a:r>
              <a:rPr b="1" lang="en" sz="800">
                <a:solidFill>
                  <a:srgbClr val="8B5CF6"/>
                </a:solidFill>
                <a:latin typeface="Calibri"/>
                <a:ea typeface="Calibri"/>
                <a:cs typeface="Calibri"/>
                <a:sym typeface="Calibri"/>
              </a:rPr>
              <a:t>Trigger:</a:t>
            </a:r>
            <a:endParaRPr sz="800">
              <a:solidFill>
                <a:schemeClr val="dk1"/>
              </a:solidFill>
              <a:latin typeface="Calibri"/>
              <a:ea typeface="Calibri"/>
              <a:cs typeface="Calibri"/>
              <a:sym typeface="Calibri"/>
            </a:endParaRPr>
          </a:p>
        </p:txBody>
      </p:sp>
      <p:sp>
        <p:nvSpPr>
          <p:cNvPr id="439" name="Google Shape;439;p25"/>
          <p:cNvSpPr/>
          <p:nvPr/>
        </p:nvSpPr>
        <p:spPr>
          <a:xfrm>
            <a:off x="3884498" y="2020537"/>
            <a:ext cx="1256754"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Cron job at 2 AM UTC daily</a:t>
            </a:r>
            <a:endParaRPr sz="900">
              <a:solidFill>
                <a:schemeClr val="dk1"/>
              </a:solidFill>
              <a:latin typeface="Calibri"/>
              <a:ea typeface="Calibri"/>
              <a:cs typeface="Calibri"/>
              <a:sym typeface="Calibri"/>
            </a:endParaRPr>
          </a:p>
        </p:txBody>
      </p:sp>
      <p:sp>
        <p:nvSpPr>
          <p:cNvPr id="440" name="Google Shape;440;p25"/>
          <p:cNvSpPr/>
          <p:nvPr/>
        </p:nvSpPr>
        <p:spPr>
          <a:xfrm>
            <a:off x="3531859" y="2145888"/>
            <a:ext cx="452047" cy="1233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8B5CF6"/>
              </a:buClr>
              <a:buSzPts val="800"/>
              <a:buFont typeface="Calibri"/>
              <a:buNone/>
            </a:pPr>
            <a:r>
              <a:rPr b="1" lang="en" sz="800">
                <a:solidFill>
                  <a:srgbClr val="8B5CF6"/>
                </a:solidFill>
                <a:latin typeface="Calibri"/>
                <a:ea typeface="Calibri"/>
                <a:cs typeface="Calibri"/>
                <a:sym typeface="Calibri"/>
              </a:rPr>
              <a:t>Workflow:</a:t>
            </a:r>
            <a:endParaRPr sz="800">
              <a:solidFill>
                <a:schemeClr val="dk1"/>
              </a:solidFill>
              <a:latin typeface="Calibri"/>
              <a:ea typeface="Calibri"/>
              <a:cs typeface="Calibri"/>
              <a:sym typeface="Calibri"/>
            </a:endParaRPr>
          </a:p>
        </p:txBody>
      </p:sp>
      <p:pic>
        <p:nvPicPr>
          <p:cNvPr descr="preencoded.png" id="441" name="Google Shape;441;p25"/>
          <p:cNvPicPr preferRelativeResize="0"/>
          <p:nvPr/>
        </p:nvPicPr>
        <p:blipFill rotWithShape="1">
          <a:blip r:embed="rId5">
            <a:alphaModFix/>
          </a:blip>
          <a:srcRect b="0" l="0" r="0" t="0"/>
          <a:stretch/>
        </p:blipFill>
        <p:spPr>
          <a:xfrm>
            <a:off x="3531859" y="2311952"/>
            <a:ext cx="62508" cy="71438"/>
          </a:xfrm>
          <a:prstGeom prst="rect">
            <a:avLst/>
          </a:prstGeom>
          <a:noFill/>
          <a:ln>
            <a:noFill/>
          </a:ln>
        </p:spPr>
      </p:pic>
      <p:sp>
        <p:nvSpPr>
          <p:cNvPr id="442" name="Google Shape;442;p25"/>
          <p:cNvSpPr/>
          <p:nvPr/>
        </p:nvSpPr>
        <p:spPr>
          <a:xfrm>
            <a:off x="3637229" y="2287312"/>
            <a:ext cx="1599797"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1. Generate candidate embedding</a:t>
            </a:r>
            <a:endParaRPr sz="900">
              <a:solidFill>
                <a:schemeClr val="dk1"/>
              </a:solidFill>
              <a:latin typeface="Calibri"/>
              <a:ea typeface="Calibri"/>
              <a:cs typeface="Calibri"/>
              <a:sym typeface="Calibri"/>
            </a:endParaRPr>
          </a:p>
        </p:txBody>
      </p:sp>
      <p:pic>
        <p:nvPicPr>
          <p:cNvPr descr="preencoded.png" id="443" name="Google Shape;443;p25"/>
          <p:cNvPicPr preferRelativeResize="0"/>
          <p:nvPr/>
        </p:nvPicPr>
        <p:blipFill rotWithShape="1">
          <a:blip r:embed="rId6">
            <a:alphaModFix/>
          </a:blip>
          <a:srcRect b="0" l="0" r="0" t="0"/>
          <a:stretch/>
        </p:blipFill>
        <p:spPr>
          <a:xfrm>
            <a:off x="6309327" y="2311952"/>
            <a:ext cx="62508" cy="71438"/>
          </a:xfrm>
          <a:prstGeom prst="rect">
            <a:avLst/>
          </a:prstGeom>
          <a:noFill/>
          <a:ln>
            <a:noFill/>
          </a:ln>
        </p:spPr>
      </p:pic>
      <p:sp>
        <p:nvSpPr>
          <p:cNvPr id="444" name="Google Shape;444;p25"/>
          <p:cNvSpPr/>
          <p:nvPr/>
        </p:nvSpPr>
        <p:spPr>
          <a:xfrm>
            <a:off x="6414697" y="2287312"/>
            <a:ext cx="974626"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2. Vector search jobs</a:t>
            </a:r>
            <a:endParaRPr sz="900">
              <a:solidFill>
                <a:schemeClr val="dk1"/>
              </a:solidFill>
              <a:latin typeface="Calibri"/>
              <a:ea typeface="Calibri"/>
              <a:cs typeface="Calibri"/>
              <a:sym typeface="Calibri"/>
            </a:endParaRPr>
          </a:p>
        </p:txBody>
      </p:sp>
      <p:pic>
        <p:nvPicPr>
          <p:cNvPr descr="preencoded.png" id="445" name="Google Shape;445;p25"/>
          <p:cNvPicPr preferRelativeResize="0"/>
          <p:nvPr/>
        </p:nvPicPr>
        <p:blipFill rotWithShape="1">
          <a:blip r:embed="rId7">
            <a:alphaModFix/>
          </a:blip>
          <a:srcRect b="0" l="0" r="0" t="0"/>
          <a:stretch/>
        </p:blipFill>
        <p:spPr>
          <a:xfrm>
            <a:off x="3531859" y="2475533"/>
            <a:ext cx="62508" cy="71438"/>
          </a:xfrm>
          <a:prstGeom prst="rect">
            <a:avLst/>
          </a:prstGeom>
          <a:noFill/>
          <a:ln>
            <a:noFill/>
          </a:ln>
        </p:spPr>
      </p:pic>
      <p:sp>
        <p:nvSpPr>
          <p:cNvPr id="446" name="Google Shape;446;p25"/>
          <p:cNvSpPr/>
          <p:nvPr/>
        </p:nvSpPr>
        <p:spPr>
          <a:xfrm>
            <a:off x="3637229" y="2450892"/>
            <a:ext cx="1269578"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3. Hybrid scoring (AI+rules)</a:t>
            </a:r>
            <a:endParaRPr sz="900">
              <a:solidFill>
                <a:schemeClr val="dk1"/>
              </a:solidFill>
              <a:latin typeface="Calibri"/>
              <a:ea typeface="Calibri"/>
              <a:cs typeface="Calibri"/>
              <a:sym typeface="Calibri"/>
            </a:endParaRPr>
          </a:p>
        </p:txBody>
      </p:sp>
      <p:pic>
        <p:nvPicPr>
          <p:cNvPr descr="preencoded.png" id="447" name="Google Shape;447;p25"/>
          <p:cNvPicPr preferRelativeResize="0"/>
          <p:nvPr/>
        </p:nvPicPr>
        <p:blipFill rotWithShape="1">
          <a:blip r:embed="rId8">
            <a:alphaModFix/>
          </a:blip>
          <a:srcRect b="0" l="0" r="0" t="0"/>
          <a:stretch/>
        </p:blipFill>
        <p:spPr>
          <a:xfrm>
            <a:off x="6309327" y="2475533"/>
            <a:ext cx="62508" cy="71438"/>
          </a:xfrm>
          <a:prstGeom prst="rect">
            <a:avLst/>
          </a:prstGeom>
          <a:noFill/>
          <a:ln>
            <a:noFill/>
          </a:ln>
        </p:spPr>
      </p:pic>
      <p:sp>
        <p:nvSpPr>
          <p:cNvPr id="448" name="Google Shape;448;p25"/>
          <p:cNvSpPr/>
          <p:nvPr/>
        </p:nvSpPr>
        <p:spPr>
          <a:xfrm>
            <a:off x="6414697" y="2450892"/>
            <a:ext cx="830356"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4. Tailor CV to job</a:t>
            </a:r>
            <a:endParaRPr sz="900">
              <a:solidFill>
                <a:schemeClr val="dk1"/>
              </a:solidFill>
              <a:latin typeface="Calibri"/>
              <a:ea typeface="Calibri"/>
              <a:cs typeface="Calibri"/>
              <a:sym typeface="Calibri"/>
            </a:endParaRPr>
          </a:p>
        </p:txBody>
      </p:sp>
      <p:pic>
        <p:nvPicPr>
          <p:cNvPr descr="preencoded.png" id="449" name="Google Shape;449;p25"/>
          <p:cNvPicPr preferRelativeResize="0"/>
          <p:nvPr/>
        </p:nvPicPr>
        <p:blipFill rotWithShape="1">
          <a:blip r:embed="rId7">
            <a:alphaModFix/>
          </a:blip>
          <a:srcRect b="0" l="0" r="0" t="0"/>
          <a:stretch/>
        </p:blipFill>
        <p:spPr>
          <a:xfrm>
            <a:off x="3531859" y="2639113"/>
            <a:ext cx="62508" cy="71438"/>
          </a:xfrm>
          <a:prstGeom prst="rect">
            <a:avLst/>
          </a:prstGeom>
          <a:noFill/>
          <a:ln>
            <a:noFill/>
          </a:ln>
        </p:spPr>
      </p:pic>
      <p:sp>
        <p:nvSpPr>
          <p:cNvPr id="450" name="Google Shape;450;p25"/>
          <p:cNvSpPr/>
          <p:nvPr/>
        </p:nvSpPr>
        <p:spPr>
          <a:xfrm>
            <a:off x="3637229" y="2614473"/>
            <a:ext cx="981038"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5. Email notifications</a:t>
            </a:r>
            <a:endParaRPr sz="900">
              <a:solidFill>
                <a:schemeClr val="dk1"/>
              </a:solidFill>
              <a:latin typeface="Calibri"/>
              <a:ea typeface="Calibri"/>
              <a:cs typeface="Calibri"/>
              <a:sym typeface="Calibri"/>
            </a:endParaRPr>
          </a:p>
        </p:txBody>
      </p:sp>
      <p:pic>
        <p:nvPicPr>
          <p:cNvPr descr="preencoded.png" id="451" name="Google Shape;451;p25"/>
          <p:cNvPicPr preferRelativeResize="0"/>
          <p:nvPr/>
        </p:nvPicPr>
        <p:blipFill rotWithShape="1">
          <a:blip r:embed="rId8">
            <a:alphaModFix/>
          </a:blip>
          <a:srcRect b="0" l="0" r="0" t="0"/>
          <a:stretch/>
        </p:blipFill>
        <p:spPr>
          <a:xfrm>
            <a:off x="6309327" y="2639113"/>
            <a:ext cx="62508" cy="71438"/>
          </a:xfrm>
          <a:prstGeom prst="rect">
            <a:avLst/>
          </a:prstGeom>
          <a:noFill/>
          <a:ln>
            <a:noFill/>
          </a:ln>
        </p:spPr>
      </p:pic>
      <p:sp>
        <p:nvSpPr>
          <p:cNvPr id="452" name="Google Shape;452;p25"/>
          <p:cNvSpPr/>
          <p:nvPr/>
        </p:nvSpPr>
        <p:spPr>
          <a:xfrm>
            <a:off x="6414697" y="2614473"/>
            <a:ext cx="742191"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6. Safety checks</a:t>
            </a:r>
            <a:endParaRPr sz="900">
              <a:solidFill>
                <a:schemeClr val="dk1"/>
              </a:solidFill>
              <a:latin typeface="Calibri"/>
              <a:ea typeface="Calibri"/>
              <a:cs typeface="Calibri"/>
              <a:sym typeface="Calibri"/>
            </a:endParaRPr>
          </a:p>
        </p:txBody>
      </p:sp>
      <p:pic>
        <p:nvPicPr>
          <p:cNvPr descr="preencoded.png" id="453" name="Google Shape;453;p25"/>
          <p:cNvPicPr preferRelativeResize="0"/>
          <p:nvPr/>
        </p:nvPicPr>
        <p:blipFill rotWithShape="1">
          <a:blip r:embed="rId9">
            <a:alphaModFix/>
          </a:blip>
          <a:srcRect b="0" l="0" r="0" t="0"/>
          <a:stretch/>
        </p:blipFill>
        <p:spPr>
          <a:xfrm>
            <a:off x="3531859" y="2802694"/>
            <a:ext cx="62508" cy="71438"/>
          </a:xfrm>
          <a:prstGeom prst="rect">
            <a:avLst/>
          </a:prstGeom>
          <a:noFill/>
          <a:ln>
            <a:noFill/>
          </a:ln>
        </p:spPr>
      </p:pic>
      <p:sp>
        <p:nvSpPr>
          <p:cNvPr id="454" name="Google Shape;454;p25"/>
          <p:cNvSpPr/>
          <p:nvPr/>
        </p:nvSpPr>
        <p:spPr>
          <a:xfrm>
            <a:off x="3637229" y="2778054"/>
            <a:ext cx="830356" cy="12824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7. Submit + notify</a:t>
            </a:r>
            <a:endParaRPr sz="900">
              <a:solidFill>
                <a:schemeClr val="dk1"/>
              </a:solidFill>
              <a:latin typeface="Calibri"/>
              <a:ea typeface="Calibri"/>
              <a:cs typeface="Calibri"/>
              <a:sym typeface="Calibri"/>
            </a:endParaRPr>
          </a:p>
        </p:txBody>
      </p:sp>
      <p:sp>
        <p:nvSpPr>
          <p:cNvPr id="455" name="Google Shape;455;p25"/>
          <p:cNvSpPr/>
          <p:nvPr/>
        </p:nvSpPr>
        <p:spPr>
          <a:xfrm>
            <a:off x="3531859" y="2970209"/>
            <a:ext cx="200025" cy="2000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56" name="Google Shape;456;p25"/>
          <p:cNvSpPr/>
          <p:nvPr/>
        </p:nvSpPr>
        <p:spPr>
          <a:xfrm>
            <a:off x="3531859" y="3011711"/>
            <a:ext cx="200025" cy="1170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Calibri"/>
              <a:buNone/>
            </a:pPr>
            <a:r>
              <a:rPr b="1" lang="en" sz="900">
                <a:solidFill>
                  <a:srgbClr val="FFFFFF"/>
                </a:solidFill>
                <a:latin typeface="Calibri"/>
                <a:ea typeface="Calibri"/>
                <a:cs typeface="Calibri"/>
                <a:sym typeface="Calibri"/>
              </a:rPr>
              <a:t>3</a:t>
            </a:r>
            <a:endParaRPr sz="900">
              <a:solidFill>
                <a:schemeClr val="dk1"/>
              </a:solidFill>
              <a:latin typeface="Calibri"/>
              <a:ea typeface="Calibri"/>
              <a:cs typeface="Calibri"/>
              <a:sym typeface="Calibri"/>
            </a:endParaRPr>
          </a:p>
        </p:txBody>
      </p:sp>
      <p:sp>
        <p:nvSpPr>
          <p:cNvPr id="457" name="Google Shape;457;p25"/>
          <p:cNvSpPr/>
          <p:nvPr/>
        </p:nvSpPr>
        <p:spPr>
          <a:xfrm>
            <a:off x="3789034" y="2987176"/>
            <a:ext cx="1173398" cy="14106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B8A3FF"/>
              </a:buClr>
              <a:buSzPts val="1000"/>
              <a:buFont typeface="Calibri"/>
              <a:buNone/>
            </a:pPr>
            <a:r>
              <a:rPr b="1" lang="en" sz="1000">
                <a:solidFill>
                  <a:srgbClr val="B8A3FF"/>
                </a:solidFill>
                <a:latin typeface="Calibri"/>
                <a:ea typeface="Calibri"/>
                <a:cs typeface="Calibri"/>
                <a:sym typeface="Calibri"/>
              </a:rPr>
              <a:t>ReAct Recruiter Agent</a:t>
            </a:r>
            <a:endParaRPr sz="1000">
              <a:solidFill>
                <a:schemeClr val="dk1"/>
              </a:solidFill>
              <a:latin typeface="Calibri"/>
              <a:ea typeface="Calibri"/>
              <a:cs typeface="Calibri"/>
              <a:sym typeface="Calibri"/>
            </a:endParaRPr>
          </a:p>
        </p:txBody>
      </p:sp>
      <p:sp>
        <p:nvSpPr>
          <p:cNvPr id="458" name="Google Shape;458;p25"/>
          <p:cNvSpPr/>
          <p:nvPr/>
        </p:nvSpPr>
        <p:spPr>
          <a:xfrm>
            <a:off x="3531859" y="3198809"/>
            <a:ext cx="5469238" cy="25648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8B5CF6"/>
              </a:buClr>
              <a:buSzPts val="800"/>
              <a:buFont typeface="Calibri"/>
              <a:buNone/>
            </a:pPr>
            <a:r>
              <a:rPr b="1" lang="en" sz="800">
                <a:solidFill>
                  <a:srgbClr val="8B5CF6"/>
                </a:solidFill>
                <a:latin typeface="Calibri"/>
                <a:ea typeface="Calibri"/>
                <a:cs typeface="Calibri"/>
                <a:sym typeface="Calibri"/>
              </a:rPr>
              <a:t>RAG-based retrieval:</a:t>
            </a:r>
            <a:r>
              <a:rPr lang="en" sz="900">
                <a:solidFill>
                  <a:srgbClr val="D4C5FF"/>
                </a:solidFill>
                <a:latin typeface="Calibri"/>
                <a:ea typeface="Calibri"/>
                <a:cs typeface="Calibri"/>
                <a:sym typeface="Calibri"/>
              </a:rPr>
              <a:t> Embeddings + vector search; LLM ranks/explains</a:t>
            </a:r>
            <a:br>
              <a:rPr lang="en" sz="900">
                <a:solidFill>
                  <a:srgbClr val="D4C5FF"/>
                </a:solidFill>
                <a:latin typeface="Calibri"/>
                <a:ea typeface="Calibri"/>
                <a:cs typeface="Calibri"/>
                <a:sym typeface="Calibri"/>
              </a:rPr>
            </a:br>
            <a:r>
              <a:rPr b="1" lang="en" sz="800">
                <a:solidFill>
                  <a:srgbClr val="8B5CF6"/>
                </a:solidFill>
                <a:latin typeface="Calibri"/>
                <a:ea typeface="Calibri"/>
                <a:cs typeface="Calibri"/>
                <a:sym typeface="Calibri"/>
              </a:rPr>
              <a:t>True autonomous planning:</a:t>
            </a:r>
            <a:r>
              <a:rPr lang="en" sz="900">
                <a:solidFill>
                  <a:srgbClr val="D4C5FF"/>
                </a:solidFill>
                <a:latin typeface="Calibri"/>
                <a:ea typeface="Calibri"/>
                <a:cs typeface="Calibri"/>
                <a:sym typeface="Calibri"/>
              </a:rPr>
              <a:t> GPT-4 selects tools and order</a:t>
            </a:r>
            <a:endParaRPr sz="800">
              <a:solidFill>
                <a:schemeClr val="dk1"/>
              </a:solidFill>
              <a:latin typeface="Calibri"/>
              <a:ea typeface="Calibri"/>
              <a:cs typeface="Calibri"/>
              <a:sym typeface="Calibri"/>
            </a:endParaRPr>
          </a:p>
        </p:txBody>
      </p:sp>
      <p:sp>
        <p:nvSpPr>
          <p:cNvPr id="459" name="Google Shape;459;p25"/>
          <p:cNvSpPr/>
          <p:nvPr/>
        </p:nvSpPr>
        <p:spPr>
          <a:xfrm>
            <a:off x="3531859" y="3646298"/>
            <a:ext cx="200025" cy="2000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60" name="Google Shape;460;p25"/>
          <p:cNvSpPr/>
          <p:nvPr/>
        </p:nvSpPr>
        <p:spPr>
          <a:xfrm>
            <a:off x="3531859" y="3687800"/>
            <a:ext cx="200025" cy="1170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900"/>
              <a:buFont typeface="Calibri"/>
              <a:buNone/>
            </a:pPr>
            <a:r>
              <a:rPr b="1" lang="en" sz="900">
                <a:solidFill>
                  <a:srgbClr val="FFFFFF"/>
                </a:solidFill>
                <a:latin typeface="Calibri"/>
                <a:ea typeface="Calibri"/>
                <a:cs typeface="Calibri"/>
                <a:sym typeface="Calibri"/>
              </a:rPr>
              <a:t>4</a:t>
            </a:r>
            <a:endParaRPr sz="900">
              <a:solidFill>
                <a:schemeClr val="dk1"/>
              </a:solidFill>
              <a:latin typeface="Calibri"/>
              <a:ea typeface="Calibri"/>
              <a:cs typeface="Calibri"/>
              <a:sym typeface="Calibri"/>
            </a:endParaRPr>
          </a:p>
        </p:txBody>
      </p:sp>
      <p:sp>
        <p:nvSpPr>
          <p:cNvPr id="461" name="Google Shape;461;p25"/>
          <p:cNvSpPr/>
          <p:nvPr/>
        </p:nvSpPr>
        <p:spPr>
          <a:xfrm>
            <a:off x="3789034" y="3663265"/>
            <a:ext cx="1686359" cy="141064"/>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B8A3FF"/>
              </a:buClr>
              <a:buSzPts val="1000"/>
              <a:buFont typeface="Calibri"/>
              <a:buNone/>
            </a:pPr>
            <a:r>
              <a:rPr b="1" lang="en" sz="1000">
                <a:solidFill>
                  <a:srgbClr val="B8A3FF"/>
                </a:solidFill>
                <a:latin typeface="Calibri"/>
                <a:ea typeface="Calibri"/>
                <a:cs typeface="Calibri"/>
                <a:sym typeface="Calibri"/>
              </a:rPr>
              <a:t>Headhunting Agent (Deep Dive)</a:t>
            </a:r>
            <a:endParaRPr sz="1000">
              <a:solidFill>
                <a:schemeClr val="dk1"/>
              </a:solidFill>
              <a:latin typeface="Calibri"/>
              <a:ea typeface="Calibri"/>
              <a:cs typeface="Calibri"/>
              <a:sym typeface="Calibri"/>
            </a:endParaRPr>
          </a:p>
        </p:txBody>
      </p:sp>
      <p:sp>
        <p:nvSpPr>
          <p:cNvPr id="462" name="Google Shape;462;p25"/>
          <p:cNvSpPr/>
          <p:nvPr/>
        </p:nvSpPr>
        <p:spPr>
          <a:xfrm>
            <a:off x="3531859" y="3874898"/>
            <a:ext cx="5469238" cy="641201"/>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rgbClr val="8B5CF6"/>
              </a:buClr>
              <a:buSzPts val="800"/>
              <a:buFont typeface="Calibri"/>
              <a:buNone/>
            </a:pPr>
            <a:r>
              <a:rPr b="1" lang="en" sz="800">
                <a:solidFill>
                  <a:srgbClr val="8B5CF6"/>
                </a:solidFill>
                <a:latin typeface="Calibri"/>
                <a:ea typeface="Calibri"/>
                <a:cs typeface="Calibri"/>
                <a:sym typeface="Calibri"/>
              </a:rPr>
              <a:t>API Integration System:</a:t>
            </a:r>
            <a:r>
              <a:rPr lang="en" sz="900">
                <a:solidFill>
                  <a:srgbClr val="D4C5FF"/>
                </a:solidFill>
                <a:latin typeface="Calibri"/>
                <a:ea typeface="Calibri"/>
                <a:cs typeface="Calibri"/>
                <a:sym typeface="Calibri"/>
              </a:rPr>
              <a:t> BYO API keys (encrypted). Providers: GitHub (free), LinkedIn via Proxycurl/Apify/Phantombuster, etc.</a:t>
            </a:r>
            <a:br>
              <a:rPr lang="en" sz="900">
                <a:solidFill>
                  <a:srgbClr val="D4C5FF"/>
                </a:solidFill>
                <a:latin typeface="Calibri"/>
                <a:ea typeface="Calibri"/>
                <a:cs typeface="Calibri"/>
                <a:sym typeface="Calibri"/>
              </a:rPr>
            </a:br>
            <a:r>
              <a:rPr b="1" lang="en" sz="800">
                <a:solidFill>
                  <a:srgbClr val="8B5CF6"/>
                </a:solidFill>
                <a:latin typeface="Calibri"/>
                <a:ea typeface="Calibri"/>
                <a:cs typeface="Calibri"/>
                <a:sym typeface="Calibri"/>
              </a:rPr>
              <a:t>Pipeline:</a:t>
            </a:r>
            <a:r>
              <a:rPr lang="en" sz="900">
                <a:solidFill>
                  <a:srgbClr val="D4C5FF"/>
                </a:solidFill>
                <a:latin typeface="Calibri"/>
                <a:ea typeface="Calibri"/>
                <a:cs typeface="Calibri"/>
                <a:sym typeface="Calibri"/>
              </a:rPr>
              <a:t> Query → parallel search → merge → score → find emails → save to DB</a:t>
            </a:r>
            <a:br>
              <a:rPr lang="en" sz="900">
                <a:solidFill>
                  <a:srgbClr val="D4C5FF"/>
                </a:solidFill>
                <a:latin typeface="Calibri"/>
                <a:ea typeface="Calibri"/>
                <a:cs typeface="Calibri"/>
                <a:sym typeface="Calibri"/>
              </a:rPr>
            </a:br>
            <a:r>
              <a:rPr b="1" lang="en" sz="800">
                <a:solidFill>
                  <a:srgbClr val="8B5CF6"/>
                </a:solidFill>
                <a:latin typeface="Calibri"/>
                <a:ea typeface="Calibri"/>
                <a:cs typeface="Calibri"/>
                <a:sym typeface="Calibri"/>
              </a:rPr>
              <a:t>Platform Strategies:</a:t>
            </a:r>
            <a:r>
              <a:rPr lang="en" sz="900">
                <a:solidFill>
                  <a:srgbClr val="D4C5FF"/>
                </a:solidFill>
                <a:latin typeface="Calibri"/>
                <a:ea typeface="Calibri"/>
                <a:cs typeface="Calibri"/>
                <a:sym typeface="Calibri"/>
              </a:rPr>
              <a:t> LinkedIn (title, location, skills); GitHub (lang, topics, bio); Google/SerpAPI; StackOverflow (tags, rep)</a:t>
            </a:r>
            <a:endParaRPr sz="800">
              <a:solidFill>
                <a:schemeClr val="dk1"/>
              </a:solidFill>
              <a:latin typeface="Calibri"/>
              <a:ea typeface="Calibri"/>
              <a:cs typeface="Calibri"/>
              <a:sym typeface="Calibri"/>
            </a:endParaRPr>
          </a:p>
        </p:txBody>
      </p:sp>
      <p:sp>
        <p:nvSpPr>
          <p:cNvPr id="463" name="Google Shape;463;p25"/>
          <p:cNvSpPr/>
          <p:nvPr/>
        </p:nvSpPr>
        <p:spPr>
          <a:xfrm>
            <a:off x="9031534" y="5026756"/>
            <a:ext cx="68458" cy="68458"/>
          </a:xfrm>
          <a:prstGeom prst="rect">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4" name="Google Shape;464;p25"/>
          <p:cNvPicPr preferRelativeResize="0"/>
          <p:nvPr/>
        </p:nvPicPr>
        <p:blipFill>
          <a:blip r:embed="rId10">
            <a:alphaModFix/>
          </a:blip>
          <a:stretch>
            <a:fillRect/>
          </a:stretch>
        </p:blipFill>
        <p:spPr>
          <a:xfrm>
            <a:off x="84977" y="4763058"/>
            <a:ext cx="693668" cy="228600"/>
          </a:xfrm>
          <a:prstGeom prst="rect">
            <a:avLst/>
          </a:prstGeom>
          <a:noFill/>
          <a:ln>
            <a:noFill/>
          </a:ln>
        </p:spPr>
      </p:pic>
      <p:sp>
        <p:nvSpPr>
          <p:cNvPr id="465" name="Google Shape;465;p25"/>
          <p:cNvSpPr/>
          <p:nvPr/>
        </p:nvSpPr>
        <p:spPr>
          <a:xfrm>
            <a:off x="865641" y="4766000"/>
            <a:ext cx="7183800" cy="23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preencoded.png" id="471" name="Google Shape;471;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72" name="Google Shape;472;p26"/>
          <p:cNvSpPr/>
          <p:nvPr/>
        </p:nvSpPr>
        <p:spPr>
          <a:xfrm>
            <a:off x="857250" y="1163734"/>
            <a:ext cx="7429500" cy="411463"/>
          </a:xfrm>
          <a:prstGeom prst="rect">
            <a:avLst/>
          </a:prstGeom>
          <a:noFill/>
          <a:ln>
            <a:noFill/>
          </a:ln>
        </p:spPr>
        <p:txBody>
          <a:bodyPr anchorCtr="0" anchor="t" bIns="0" lIns="0" spcFirstLastPara="1" rIns="0" wrap="square" tIns="0">
            <a:noAutofit/>
          </a:bodyPr>
          <a:lstStyle/>
          <a:p>
            <a:pPr indent="0" lvl="0" marL="0" marR="0" rtl="0" algn="ctr">
              <a:lnSpc>
                <a:spcPct val="131362"/>
              </a:lnSpc>
              <a:spcBef>
                <a:spcPts val="0"/>
              </a:spcBef>
              <a:spcAft>
                <a:spcPts val="0"/>
              </a:spcAft>
              <a:buClr>
                <a:srgbClr val="FFFFFF"/>
              </a:buClr>
              <a:buSzPts val="2436"/>
              <a:buFont typeface="Calibri"/>
              <a:buNone/>
            </a:pPr>
            <a:r>
              <a:rPr b="1" lang="en" sz="2436">
                <a:solidFill>
                  <a:srgbClr val="FFFFFF"/>
                </a:solidFill>
                <a:latin typeface="Calibri"/>
                <a:ea typeface="Calibri"/>
                <a:cs typeface="Calibri"/>
                <a:sym typeface="Calibri"/>
              </a:rPr>
              <a:t>FUTURE WORK</a:t>
            </a:r>
            <a:endParaRPr sz="2436">
              <a:solidFill>
                <a:schemeClr val="dk1"/>
              </a:solidFill>
              <a:latin typeface="Calibri"/>
              <a:ea typeface="Calibri"/>
              <a:cs typeface="Calibri"/>
              <a:sym typeface="Calibri"/>
            </a:endParaRPr>
          </a:p>
        </p:txBody>
      </p:sp>
      <p:sp>
        <p:nvSpPr>
          <p:cNvPr id="473" name="Google Shape;473;p26"/>
          <p:cNvSpPr/>
          <p:nvPr/>
        </p:nvSpPr>
        <p:spPr>
          <a:xfrm>
            <a:off x="857250" y="1660922"/>
            <a:ext cx="7429500" cy="220005"/>
          </a:xfrm>
          <a:prstGeom prst="rect">
            <a:avLst/>
          </a:prstGeom>
          <a:noFill/>
          <a:ln>
            <a:noFill/>
          </a:ln>
        </p:spPr>
        <p:txBody>
          <a:bodyPr anchorCtr="0" anchor="t" bIns="0" lIns="0" spcFirstLastPara="1" rIns="0" wrap="square" tIns="0">
            <a:noAutofit/>
          </a:bodyPr>
          <a:lstStyle/>
          <a:p>
            <a:pPr indent="0" lvl="0" marL="0" marR="0" rtl="0" algn="ctr">
              <a:lnSpc>
                <a:spcPct val="146678"/>
              </a:lnSpc>
              <a:spcBef>
                <a:spcPts val="0"/>
              </a:spcBef>
              <a:spcAft>
                <a:spcPts val="0"/>
              </a:spcAft>
              <a:buClr>
                <a:srgbClr val="8B5CF6"/>
              </a:buClr>
              <a:buSzPts val="1159"/>
              <a:buFont typeface="Calibri"/>
              <a:buNone/>
            </a:pPr>
            <a:r>
              <a:rPr lang="en" sz="1159">
                <a:solidFill>
                  <a:srgbClr val="8B5CF6"/>
                </a:solidFill>
                <a:latin typeface="Calibri"/>
                <a:ea typeface="Calibri"/>
                <a:cs typeface="Calibri"/>
                <a:sym typeface="Calibri"/>
              </a:rPr>
              <a:t>Vision for Expansion</a:t>
            </a:r>
            <a:endParaRPr sz="1159">
              <a:solidFill>
                <a:schemeClr val="dk1"/>
              </a:solidFill>
              <a:latin typeface="Calibri"/>
              <a:ea typeface="Calibri"/>
              <a:cs typeface="Calibri"/>
              <a:sym typeface="Calibri"/>
            </a:endParaRPr>
          </a:p>
        </p:txBody>
      </p:sp>
      <p:sp>
        <p:nvSpPr>
          <p:cNvPr id="474" name="Google Shape;474;p26"/>
          <p:cNvSpPr/>
          <p:nvPr/>
        </p:nvSpPr>
        <p:spPr>
          <a:xfrm>
            <a:off x="2009905" y="2309552"/>
            <a:ext cx="428625" cy="4286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475" name="Google Shape;475;p26"/>
          <p:cNvPicPr preferRelativeResize="0"/>
          <p:nvPr/>
        </p:nvPicPr>
        <p:blipFill rotWithShape="1">
          <a:blip r:embed="rId4">
            <a:alphaModFix/>
          </a:blip>
          <a:srcRect b="0" l="0" r="0" t="0"/>
          <a:stretch/>
        </p:blipFill>
        <p:spPr>
          <a:xfrm>
            <a:off x="2146418" y="2423852"/>
            <a:ext cx="155600" cy="200025"/>
          </a:xfrm>
          <a:prstGeom prst="rect">
            <a:avLst/>
          </a:prstGeom>
          <a:noFill/>
          <a:ln>
            <a:noFill/>
          </a:ln>
        </p:spPr>
      </p:pic>
      <p:sp>
        <p:nvSpPr>
          <p:cNvPr id="476" name="Google Shape;476;p26"/>
          <p:cNvSpPr/>
          <p:nvPr/>
        </p:nvSpPr>
        <p:spPr>
          <a:xfrm>
            <a:off x="2545686" y="2412411"/>
            <a:ext cx="3380249" cy="222879"/>
          </a:xfrm>
          <a:prstGeom prst="rect">
            <a:avLst/>
          </a:prstGeom>
          <a:noFill/>
          <a:ln>
            <a:noFill/>
          </a:ln>
        </p:spPr>
        <p:txBody>
          <a:bodyPr anchorCtr="0" anchor="t" bIns="0" lIns="0" spcFirstLastPara="1" rIns="0" wrap="square" tIns="0">
            <a:noAutofit/>
          </a:bodyPr>
          <a:lstStyle/>
          <a:p>
            <a:pPr indent="0" lvl="0" marL="0" marR="0" rtl="0" algn="l">
              <a:lnSpc>
                <a:spcPct val="138996"/>
              </a:lnSpc>
              <a:spcBef>
                <a:spcPts val="0"/>
              </a:spcBef>
              <a:spcAft>
                <a:spcPts val="0"/>
              </a:spcAft>
              <a:buClr>
                <a:srgbClr val="B8A3FF"/>
              </a:buClr>
              <a:buSzPts val="1295"/>
              <a:buFont typeface="Calibri"/>
              <a:buNone/>
            </a:pPr>
            <a:r>
              <a:rPr b="1" lang="en" sz="1295">
                <a:solidFill>
                  <a:srgbClr val="B8A3FF"/>
                </a:solidFill>
                <a:latin typeface="Calibri"/>
                <a:ea typeface="Calibri"/>
                <a:cs typeface="Calibri"/>
                <a:sym typeface="Calibri"/>
              </a:rPr>
              <a:t>Beyond Jobs: University Applications</a:t>
            </a:r>
            <a:endParaRPr sz="1295">
              <a:solidFill>
                <a:schemeClr val="dk1"/>
              </a:solidFill>
              <a:latin typeface="Calibri"/>
              <a:ea typeface="Calibri"/>
              <a:cs typeface="Calibri"/>
              <a:sym typeface="Calibri"/>
            </a:endParaRPr>
          </a:p>
        </p:txBody>
      </p:sp>
      <p:pic>
        <p:nvPicPr>
          <p:cNvPr descr="preencoded.png" id="477" name="Google Shape;477;p26"/>
          <p:cNvPicPr preferRelativeResize="0"/>
          <p:nvPr/>
        </p:nvPicPr>
        <p:blipFill rotWithShape="1">
          <a:blip r:embed="rId5">
            <a:alphaModFix/>
          </a:blip>
          <a:srcRect b="0" l="0" r="0" t="0"/>
          <a:stretch/>
        </p:blipFill>
        <p:spPr>
          <a:xfrm>
            <a:off x="2545686" y="2871034"/>
            <a:ext cx="77800" cy="100013"/>
          </a:xfrm>
          <a:prstGeom prst="rect">
            <a:avLst/>
          </a:prstGeom>
          <a:noFill/>
          <a:ln>
            <a:noFill/>
          </a:ln>
        </p:spPr>
      </p:pic>
      <p:sp>
        <p:nvSpPr>
          <p:cNvPr id="478" name="Google Shape;478;p26"/>
          <p:cNvSpPr/>
          <p:nvPr/>
        </p:nvSpPr>
        <p:spPr>
          <a:xfrm>
            <a:off x="2759999" y="2823902"/>
            <a:ext cx="3801340"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Expand to automate university and graduate program applications</a:t>
            </a:r>
            <a:endParaRPr sz="888">
              <a:solidFill>
                <a:schemeClr val="dk1"/>
              </a:solidFill>
              <a:latin typeface="Calibri"/>
              <a:ea typeface="Calibri"/>
              <a:cs typeface="Calibri"/>
              <a:sym typeface="Calibri"/>
            </a:endParaRPr>
          </a:p>
        </p:txBody>
      </p:sp>
      <p:pic>
        <p:nvPicPr>
          <p:cNvPr descr="preencoded.png" id="479" name="Google Shape;479;p26"/>
          <p:cNvPicPr preferRelativeResize="0"/>
          <p:nvPr/>
        </p:nvPicPr>
        <p:blipFill rotWithShape="1">
          <a:blip r:embed="rId6">
            <a:alphaModFix/>
          </a:blip>
          <a:srcRect b="0" l="0" r="0" t="0"/>
          <a:stretch/>
        </p:blipFill>
        <p:spPr>
          <a:xfrm>
            <a:off x="2545686" y="3122488"/>
            <a:ext cx="77800" cy="100013"/>
          </a:xfrm>
          <a:prstGeom prst="rect">
            <a:avLst/>
          </a:prstGeom>
          <a:noFill/>
          <a:ln>
            <a:noFill/>
          </a:ln>
        </p:spPr>
      </p:pic>
      <p:sp>
        <p:nvSpPr>
          <p:cNvPr id="480" name="Google Shape;480;p26"/>
          <p:cNvSpPr/>
          <p:nvPr/>
        </p:nvSpPr>
        <p:spPr>
          <a:xfrm>
            <a:off x="2759999" y="3075356"/>
            <a:ext cx="4374068"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Match students with academic programs based on interests and background</a:t>
            </a:r>
            <a:endParaRPr sz="888">
              <a:solidFill>
                <a:schemeClr val="dk1"/>
              </a:solidFill>
              <a:latin typeface="Calibri"/>
              <a:ea typeface="Calibri"/>
              <a:cs typeface="Calibri"/>
              <a:sym typeface="Calibri"/>
            </a:endParaRPr>
          </a:p>
        </p:txBody>
      </p:sp>
      <p:sp>
        <p:nvSpPr>
          <p:cNvPr id="481" name="Google Shape;481;p26"/>
          <p:cNvSpPr/>
          <p:nvPr/>
        </p:nvSpPr>
        <p:spPr>
          <a:xfrm>
            <a:off x="2009905" y="3591130"/>
            <a:ext cx="428625" cy="4286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482" name="Google Shape;482;p26"/>
          <p:cNvPicPr preferRelativeResize="0"/>
          <p:nvPr/>
        </p:nvPicPr>
        <p:blipFill rotWithShape="1">
          <a:blip r:embed="rId7">
            <a:alphaModFix/>
          </a:blip>
          <a:srcRect b="0" l="0" r="0" t="0"/>
          <a:stretch/>
        </p:blipFill>
        <p:spPr>
          <a:xfrm>
            <a:off x="2146418" y="3705430"/>
            <a:ext cx="155600" cy="200025"/>
          </a:xfrm>
          <a:prstGeom prst="rect">
            <a:avLst/>
          </a:prstGeom>
          <a:noFill/>
          <a:ln>
            <a:noFill/>
          </a:ln>
        </p:spPr>
      </p:pic>
      <p:sp>
        <p:nvSpPr>
          <p:cNvPr id="483" name="Google Shape;483;p26"/>
          <p:cNvSpPr/>
          <p:nvPr/>
        </p:nvSpPr>
        <p:spPr>
          <a:xfrm>
            <a:off x="2545686" y="3693988"/>
            <a:ext cx="1354606" cy="222879"/>
          </a:xfrm>
          <a:prstGeom prst="rect">
            <a:avLst/>
          </a:prstGeom>
          <a:noFill/>
          <a:ln>
            <a:noFill/>
          </a:ln>
        </p:spPr>
        <p:txBody>
          <a:bodyPr anchorCtr="0" anchor="t" bIns="0" lIns="0" spcFirstLastPara="1" rIns="0" wrap="square" tIns="0">
            <a:noAutofit/>
          </a:bodyPr>
          <a:lstStyle/>
          <a:p>
            <a:pPr indent="0" lvl="0" marL="0" marR="0" rtl="0" algn="l">
              <a:lnSpc>
                <a:spcPct val="138996"/>
              </a:lnSpc>
              <a:spcBef>
                <a:spcPts val="0"/>
              </a:spcBef>
              <a:spcAft>
                <a:spcPts val="0"/>
              </a:spcAft>
              <a:buClr>
                <a:srgbClr val="B8A3FF"/>
              </a:buClr>
              <a:buSzPts val="1295"/>
              <a:buFont typeface="Calibri"/>
              <a:buNone/>
            </a:pPr>
            <a:r>
              <a:rPr b="1" lang="en" sz="1295">
                <a:solidFill>
                  <a:srgbClr val="B8A3FF"/>
                </a:solidFill>
                <a:latin typeface="Calibri"/>
                <a:ea typeface="Calibri"/>
                <a:cs typeface="Calibri"/>
                <a:sym typeface="Calibri"/>
              </a:rPr>
              <a:t>Broader Reach</a:t>
            </a:r>
            <a:endParaRPr sz="1295">
              <a:solidFill>
                <a:schemeClr val="dk1"/>
              </a:solidFill>
              <a:latin typeface="Calibri"/>
              <a:ea typeface="Calibri"/>
              <a:cs typeface="Calibri"/>
              <a:sym typeface="Calibri"/>
            </a:endParaRPr>
          </a:p>
        </p:txBody>
      </p:sp>
      <p:pic>
        <p:nvPicPr>
          <p:cNvPr descr="preencoded.png" id="484" name="Google Shape;484;p26"/>
          <p:cNvPicPr preferRelativeResize="0"/>
          <p:nvPr/>
        </p:nvPicPr>
        <p:blipFill rotWithShape="1">
          <a:blip r:embed="rId8">
            <a:alphaModFix/>
          </a:blip>
          <a:srcRect b="0" l="0" r="0" t="0"/>
          <a:stretch/>
        </p:blipFill>
        <p:spPr>
          <a:xfrm>
            <a:off x="2545686" y="4152612"/>
            <a:ext cx="77800" cy="100013"/>
          </a:xfrm>
          <a:prstGeom prst="rect">
            <a:avLst/>
          </a:prstGeom>
          <a:noFill/>
          <a:ln>
            <a:noFill/>
          </a:ln>
        </p:spPr>
      </p:pic>
      <p:sp>
        <p:nvSpPr>
          <p:cNvPr id="485" name="Google Shape;485;p26"/>
          <p:cNvSpPr/>
          <p:nvPr/>
        </p:nvSpPr>
        <p:spPr>
          <a:xfrm>
            <a:off x="2759999" y="4105480"/>
            <a:ext cx="2770268"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Expand to additional platforms and data sources</a:t>
            </a:r>
            <a:endParaRPr sz="888">
              <a:solidFill>
                <a:schemeClr val="dk1"/>
              </a:solidFill>
              <a:latin typeface="Calibri"/>
              <a:ea typeface="Calibri"/>
              <a:cs typeface="Calibri"/>
              <a:sym typeface="Calibri"/>
            </a:endParaRPr>
          </a:p>
        </p:txBody>
      </p:sp>
      <p:pic>
        <p:nvPicPr>
          <p:cNvPr descr="preencoded.png" id="486" name="Google Shape;486;p26"/>
          <p:cNvPicPr preferRelativeResize="0"/>
          <p:nvPr/>
        </p:nvPicPr>
        <p:blipFill rotWithShape="1">
          <a:blip r:embed="rId9">
            <a:alphaModFix/>
          </a:blip>
          <a:srcRect b="0" l="0" r="0" t="0"/>
          <a:stretch/>
        </p:blipFill>
        <p:spPr>
          <a:xfrm>
            <a:off x="2545686" y="4404066"/>
            <a:ext cx="77800" cy="100013"/>
          </a:xfrm>
          <a:prstGeom prst="rect">
            <a:avLst/>
          </a:prstGeom>
          <a:noFill/>
          <a:ln>
            <a:noFill/>
          </a:ln>
        </p:spPr>
      </p:pic>
      <p:sp>
        <p:nvSpPr>
          <p:cNvPr id="487" name="Google Shape;487;p26"/>
          <p:cNvSpPr/>
          <p:nvPr/>
        </p:nvSpPr>
        <p:spPr>
          <a:xfrm>
            <a:off x="2759999" y="4356934"/>
            <a:ext cx="3326978" cy="194304"/>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Integrate with more job boards and professional networks</a:t>
            </a:r>
            <a:endParaRPr sz="888">
              <a:solidFill>
                <a:schemeClr val="dk1"/>
              </a:solidFill>
              <a:latin typeface="Calibri"/>
              <a:ea typeface="Calibri"/>
              <a:cs typeface="Calibri"/>
              <a:sym typeface="Calibri"/>
            </a:endParaRPr>
          </a:p>
        </p:txBody>
      </p:sp>
      <p:sp>
        <p:nvSpPr>
          <p:cNvPr id="488" name="Google Shape;488;p26"/>
          <p:cNvSpPr/>
          <p:nvPr/>
        </p:nvSpPr>
        <p:spPr>
          <a:xfrm>
            <a:off x="9031534" y="5026756"/>
            <a:ext cx="68458" cy="68458"/>
          </a:xfrm>
          <a:prstGeom prst="rect">
            <a:avLst/>
          </a:prstGeom>
          <a:solidFill>
            <a:srgbClr val="00B05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89" name="Google Shape;489;p26"/>
          <p:cNvPicPr preferRelativeResize="0"/>
          <p:nvPr/>
        </p:nvPicPr>
        <p:blipFill>
          <a:blip r:embed="rId10">
            <a:alphaModFix/>
          </a:blip>
          <a:stretch>
            <a:fillRect/>
          </a:stretch>
        </p:blipFill>
        <p:spPr>
          <a:xfrm>
            <a:off x="84977" y="4763058"/>
            <a:ext cx="693668" cy="228600"/>
          </a:xfrm>
          <a:prstGeom prst="rect">
            <a:avLst/>
          </a:prstGeom>
          <a:noFill/>
          <a:ln>
            <a:noFill/>
          </a:ln>
        </p:spPr>
      </p:pic>
      <p:sp>
        <p:nvSpPr>
          <p:cNvPr id="490" name="Google Shape;490;p26"/>
          <p:cNvSpPr/>
          <p:nvPr/>
        </p:nvSpPr>
        <p:spPr>
          <a:xfrm>
            <a:off x="865641" y="4766000"/>
            <a:ext cx="7183800" cy="23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preencoded.png" id="496" name="Google Shape;496;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7" name="Google Shape;497;p27"/>
          <p:cNvSpPr/>
          <p:nvPr/>
        </p:nvSpPr>
        <p:spPr>
          <a:xfrm>
            <a:off x="571500" y="1071563"/>
            <a:ext cx="3200400" cy="3571875"/>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498" name="Google Shape;498;p27"/>
          <p:cNvPicPr preferRelativeResize="0"/>
          <p:nvPr/>
        </p:nvPicPr>
        <p:blipFill rotWithShape="1">
          <a:blip r:embed="rId4">
            <a:alphaModFix amt="95000"/>
          </a:blip>
          <a:srcRect b="0" l="0" r="0" t="0"/>
          <a:stretch/>
        </p:blipFill>
        <p:spPr>
          <a:xfrm>
            <a:off x="571500" y="1071563"/>
            <a:ext cx="3200400" cy="3571875"/>
          </a:xfrm>
          <a:prstGeom prst="rect">
            <a:avLst/>
          </a:prstGeom>
          <a:noFill/>
          <a:ln>
            <a:noFill/>
          </a:ln>
        </p:spPr>
      </p:pic>
      <p:sp>
        <p:nvSpPr>
          <p:cNvPr id="499" name="Google Shape;499;p27"/>
          <p:cNvSpPr/>
          <p:nvPr/>
        </p:nvSpPr>
        <p:spPr>
          <a:xfrm>
            <a:off x="4200525" y="571500"/>
            <a:ext cx="4800600" cy="360034"/>
          </a:xfrm>
          <a:prstGeom prst="rect">
            <a:avLst/>
          </a:prstGeom>
          <a:noFill/>
          <a:ln>
            <a:noFill/>
          </a:ln>
        </p:spPr>
        <p:txBody>
          <a:bodyPr anchorCtr="0" anchor="t" bIns="0" lIns="0" spcFirstLastPara="1" rIns="0" wrap="square" tIns="0">
            <a:noAutofit/>
          </a:bodyPr>
          <a:lstStyle/>
          <a:p>
            <a:pPr indent="0" lvl="0" marL="0" marR="0" rtl="0" algn="l">
              <a:lnSpc>
                <a:spcPct val="132013"/>
              </a:lnSpc>
              <a:spcBef>
                <a:spcPts val="0"/>
              </a:spcBef>
              <a:spcAft>
                <a:spcPts val="0"/>
              </a:spcAft>
              <a:buClr>
                <a:srgbClr val="FFFFFF"/>
              </a:buClr>
              <a:buSzPts val="2121"/>
              <a:buFont typeface="Calibri"/>
              <a:buNone/>
            </a:pPr>
            <a:r>
              <a:rPr b="1" lang="en" sz="2121">
                <a:solidFill>
                  <a:srgbClr val="FFFFFF"/>
                </a:solidFill>
                <a:latin typeface="Calibri"/>
                <a:ea typeface="Calibri"/>
                <a:cs typeface="Calibri"/>
                <a:sym typeface="Calibri"/>
              </a:rPr>
              <a:t>SAFETY &amp; ETHICS</a:t>
            </a:r>
            <a:endParaRPr sz="2121">
              <a:solidFill>
                <a:schemeClr val="dk1"/>
              </a:solidFill>
              <a:latin typeface="Calibri"/>
              <a:ea typeface="Calibri"/>
              <a:cs typeface="Calibri"/>
              <a:sym typeface="Calibri"/>
            </a:endParaRPr>
          </a:p>
        </p:txBody>
      </p:sp>
      <p:sp>
        <p:nvSpPr>
          <p:cNvPr id="500" name="Google Shape;500;p27"/>
          <p:cNvSpPr/>
          <p:nvPr/>
        </p:nvSpPr>
        <p:spPr>
          <a:xfrm>
            <a:off x="4200525" y="988684"/>
            <a:ext cx="4800600" cy="200025"/>
          </a:xfrm>
          <a:prstGeom prst="rect">
            <a:avLst/>
          </a:prstGeom>
          <a:noFill/>
          <a:ln>
            <a:noFill/>
          </a:ln>
        </p:spPr>
        <p:txBody>
          <a:bodyPr anchorCtr="0" anchor="t" bIns="0" lIns="0" spcFirstLastPara="1" rIns="0" wrap="square" tIns="0">
            <a:noAutofit/>
          </a:bodyPr>
          <a:lstStyle/>
          <a:p>
            <a:pPr indent="0" lvl="0" marL="0" marR="0" rtl="0" algn="l">
              <a:lnSpc>
                <a:spcPct val="162107"/>
              </a:lnSpc>
              <a:spcBef>
                <a:spcPts val="0"/>
              </a:spcBef>
              <a:spcAft>
                <a:spcPts val="0"/>
              </a:spcAft>
              <a:buClr>
                <a:srgbClr val="8B5CF6"/>
              </a:buClr>
              <a:buSzPts val="987"/>
              <a:buFont typeface="Calibri"/>
              <a:buNone/>
            </a:pPr>
            <a:r>
              <a:rPr b="1" lang="en" sz="987">
                <a:solidFill>
                  <a:srgbClr val="8B5CF6"/>
                </a:solidFill>
                <a:latin typeface="Calibri"/>
                <a:ea typeface="Calibri"/>
                <a:cs typeface="Calibri"/>
                <a:sym typeface="Calibri"/>
              </a:rPr>
              <a:t>Multi-Layered Defense - Production-Grade Security</a:t>
            </a:r>
            <a:endParaRPr sz="987">
              <a:solidFill>
                <a:schemeClr val="dk1"/>
              </a:solidFill>
              <a:latin typeface="Calibri"/>
              <a:ea typeface="Calibri"/>
              <a:cs typeface="Calibri"/>
              <a:sym typeface="Calibri"/>
            </a:endParaRPr>
          </a:p>
        </p:txBody>
      </p:sp>
      <p:sp>
        <p:nvSpPr>
          <p:cNvPr id="501" name="Google Shape;501;p27"/>
          <p:cNvSpPr/>
          <p:nvPr/>
        </p:nvSpPr>
        <p:spPr>
          <a:xfrm>
            <a:off x="4200525" y="1438740"/>
            <a:ext cx="342900" cy="3429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502" name="Google Shape;502;p27"/>
          <p:cNvPicPr preferRelativeResize="0"/>
          <p:nvPr/>
        </p:nvPicPr>
        <p:blipFill rotWithShape="1">
          <a:blip r:embed="rId5">
            <a:alphaModFix/>
          </a:blip>
          <a:srcRect b="0" l="0" r="0" t="0"/>
          <a:stretch/>
        </p:blipFill>
        <p:spPr>
          <a:xfrm>
            <a:off x="4293394" y="1531609"/>
            <a:ext cx="157163" cy="157163"/>
          </a:xfrm>
          <a:prstGeom prst="rect">
            <a:avLst/>
          </a:prstGeom>
          <a:noFill/>
          <a:ln>
            <a:noFill/>
          </a:ln>
        </p:spPr>
      </p:pic>
      <p:sp>
        <p:nvSpPr>
          <p:cNvPr id="503" name="Google Shape;503;p27"/>
          <p:cNvSpPr/>
          <p:nvPr/>
        </p:nvSpPr>
        <p:spPr>
          <a:xfrm>
            <a:off x="4614863" y="1517321"/>
            <a:ext cx="639366" cy="185738"/>
          </a:xfrm>
          <a:prstGeom prst="rect">
            <a:avLst/>
          </a:prstGeom>
          <a:noFill/>
          <a:ln>
            <a:noFill/>
          </a:ln>
        </p:spPr>
        <p:txBody>
          <a:bodyPr anchorCtr="0" anchor="t" bIns="0" lIns="0" spcFirstLastPara="1" rIns="0" wrap="square" tIns="0">
            <a:noAutofit/>
          </a:bodyPr>
          <a:lstStyle/>
          <a:p>
            <a:pPr indent="0" lvl="0" marL="0" marR="0" rtl="0" algn="l">
              <a:lnSpc>
                <a:spcPct val="151975"/>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AI Safety</a:t>
            </a:r>
            <a:endParaRPr sz="987">
              <a:solidFill>
                <a:schemeClr val="dk1"/>
              </a:solidFill>
              <a:latin typeface="Calibri"/>
              <a:ea typeface="Calibri"/>
              <a:cs typeface="Calibri"/>
              <a:sym typeface="Calibri"/>
            </a:endParaRPr>
          </a:p>
        </p:txBody>
      </p:sp>
      <p:pic>
        <p:nvPicPr>
          <p:cNvPr descr="preencoded.png" id="504" name="Google Shape;504;p27"/>
          <p:cNvPicPr preferRelativeResize="0"/>
          <p:nvPr/>
        </p:nvPicPr>
        <p:blipFill rotWithShape="1">
          <a:blip r:embed="rId6">
            <a:alphaModFix/>
          </a:blip>
          <a:srcRect b="0" l="0" r="0" t="0"/>
          <a:stretch/>
        </p:blipFill>
        <p:spPr>
          <a:xfrm>
            <a:off x="4614863" y="1888796"/>
            <a:ext cx="100013" cy="100013"/>
          </a:xfrm>
          <a:prstGeom prst="rect">
            <a:avLst/>
          </a:prstGeom>
          <a:noFill/>
          <a:ln>
            <a:noFill/>
          </a:ln>
        </p:spPr>
      </p:pic>
      <p:sp>
        <p:nvSpPr>
          <p:cNvPr id="505" name="Google Shape;505;p27"/>
          <p:cNvSpPr/>
          <p:nvPr/>
        </p:nvSpPr>
        <p:spPr>
          <a:xfrm>
            <a:off x="4793456" y="1867365"/>
            <a:ext cx="3957079"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Implemented 18+ prompt injection defenses (100% detection rate in pilot)</a:t>
            </a:r>
            <a:endParaRPr sz="834">
              <a:solidFill>
                <a:schemeClr val="dk1"/>
              </a:solidFill>
              <a:latin typeface="Calibri"/>
              <a:ea typeface="Calibri"/>
              <a:cs typeface="Calibri"/>
              <a:sym typeface="Calibri"/>
            </a:endParaRPr>
          </a:p>
        </p:txBody>
      </p:sp>
      <p:pic>
        <p:nvPicPr>
          <p:cNvPr descr="preencoded.png" id="506" name="Google Shape;506;p27"/>
          <p:cNvPicPr preferRelativeResize="0"/>
          <p:nvPr/>
        </p:nvPicPr>
        <p:blipFill rotWithShape="1">
          <a:blip r:embed="rId6">
            <a:alphaModFix/>
          </a:blip>
          <a:srcRect b="0" l="0" r="0" t="0"/>
          <a:stretch/>
        </p:blipFill>
        <p:spPr>
          <a:xfrm>
            <a:off x="4614863" y="2117396"/>
            <a:ext cx="100013" cy="100013"/>
          </a:xfrm>
          <a:prstGeom prst="rect">
            <a:avLst/>
          </a:prstGeom>
          <a:noFill/>
          <a:ln>
            <a:noFill/>
          </a:ln>
        </p:spPr>
      </p:pic>
      <p:sp>
        <p:nvSpPr>
          <p:cNvPr id="507" name="Google Shape;507;p27"/>
          <p:cNvSpPr/>
          <p:nvPr/>
        </p:nvSpPr>
        <p:spPr>
          <a:xfrm>
            <a:off x="4793456" y="2095965"/>
            <a:ext cx="2661605"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Output sanitization to redact API keys and secrets</a:t>
            </a:r>
            <a:endParaRPr sz="834">
              <a:solidFill>
                <a:schemeClr val="dk1"/>
              </a:solidFill>
              <a:latin typeface="Calibri"/>
              <a:ea typeface="Calibri"/>
              <a:cs typeface="Calibri"/>
              <a:sym typeface="Calibri"/>
            </a:endParaRPr>
          </a:p>
        </p:txBody>
      </p:sp>
      <p:pic>
        <p:nvPicPr>
          <p:cNvPr descr="preencoded.png" id="508" name="Google Shape;508;p27"/>
          <p:cNvPicPr preferRelativeResize="0"/>
          <p:nvPr/>
        </p:nvPicPr>
        <p:blipFill rotWithShape="1">
          <a:blip r:embed="rId6">
            <a:alphaModFix/>
          </a:blip>
          <a:srcRect b="0" l="0" r="0" t="0"/>
          <a:stretch/>
        </p:blipFill>
        <p:spPr>
          <a:xfrm>
            <a:off x="4614863" y="2345996"/>
            <a:ext cx="100013" cy="100013"/>
          </a:xfrm>
          <a:prstGeom prst="rect">
            <a:avLst/>
          </a:prstGeom>
          <a:noFill/>
          <a:ln>
            <a:noFill/>
          </a:ln>
        </p:spPr>
      </p:pic>
      <p:sp>
        <p:nvSpPr>
          <p:cNvPr id="509" name="Google Shape;509;p27"/>
          <p:cNvSpPr/>
          <p:nvPr/>
        </p:nvSpPr>
        <p:spPr>
          <a:xfrm>
            <a:off x="4793456" y="2324565"/>
            <a:ext cx="3244183"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Rate limiting: 5 applications/day max, 5 agent iterations max</a:t>
            </a:r>
            <a:endParaRPr sz="834">
              <a:solidFill>
                <a:schemeClr val="dk1"/>
              </a:solidFill>
              <a:latin typeface="Calibri"/>
              <a:ea typeface="Calibri"/>
              <a:cs typeface="Calibri"/>
              <a:sym typeface="Calibri"/>
            </a:endParaRPr>
          </a:p>
        </p:txBody>
      </p:sp>
      <p:sp>
        <p:nvSpPr>
          <p:cNvPr id="510" name="Google Shape;510;p27"/>
          <p:cNvSpPr/>
          <p:nvPr/>
        </p:nvSpPr>
        <p:spPr>
          <a:xfrm>
            <a:off x="4200525" y="2710328"/>
            <a:ext cx="342900" cy="3429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511" name="Google Shape;511;p27"/>
          <p:cNvPicPr preferRelativeResize="0"/>
          <p:nvPr/>
        </p:nvPicPr>
        <p:blipFill rotWithShape="1">
          <a:blip r:embed="rId7">
            <a:alphaModFix/>
          </a:blip>
          <a:srcRect b="0" l="0" r="0" t="0"/>
          <a:stretch/>
        </p:blipFill>
        <p:spPr>
          <a:xfrm>
            <a:off x="4273748" y="2803196"/>
            <a:ext cx="196453" cy="157163"/>
          </a:xfrm>
          <a:prstGeom prst="rect">
            <a:avLst/>
          </a:prstGeom>
          <a:noFill/>
          <a:ln>
            <a:noFill/>
          </a:ln>
        </p:spPr>
      </p:pic>
      <p:sp>
        <p:nvSpPr>
          <p:cNvPr id="512" name="Google Shape;512;p27"/>
          <p:cNvSpPr/>
          <p:nvPr/>
        </p:nvSpPr>
        <p:spPr>
          <a:xfrm>
            <a:off x="4614863" y="2788909"/>
            <a:ext cx="2036834" cy="185738"/>
          </a:xfrm>
          <a:prstGeom prst="rect">
            <a:avLst/>
          </a:prstGeom>
          <a:noFill/>
          <a:ln>
            <a:noFill/>
          </a:ln>
        </p:spPr>
        <p:txBody>
          <a:bodyPr anchorCtr="0" anchor="t" bIns="0" lIns="0" spcFirstLastPara="1" rIns="0" wrap="square" tIns="0">
            <a:noAutofit/>
          </a:bodyPr>
          <a:lstStyle/>
          <a:p>
            <a:pPr indent="0" lvl="0" marL="0" marR="0" rtl="0" algn="l">
              <a:lnSpc>
                <a:spcPct val="151975"/>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User Control &amp; Transparency</a:t>
            </a:r>
            <a:endParaRPr sz="987">
              <a:solidFill>
                <a:schemeClr val="dk1"/>
              </a:solidFill>
              <a:latin typeface="Calibri"/>
              <a:ea typeface="Calibri"/>
              <a:cs typeface="Calibri"/>
              <a:sym typeface="Calibri"/>
            </a:endParaRPr>
          </a:p>
        </p:txBody>
      </p:sp>
      <p:pic>
        <p:nvPicPr>
          <p:cNvPr descr="preencoded.png" id="513" name="Google Shape;513;p27"/>
          <p:cNvPicPr preferRelativeResize="0"/>
          <p:nvPr/>
        </p:nvPicPr>
        <p:blipFill rotWithShape="1">
          <a:blip r:embed="rId6">
            <a:alphaModFix/>
          </a:blip>
          <a:srcRect b="0" l="0" r="0" t="0"/>
          <a:stretch/>
        </p:blipFill>
        <p:spPr>
          <a:xfrm>
            <a:off x="4614863" y="3160384"/>
            <a:ext cx="100013" cy="100013"/>
          </a:xfrm>
          <a:prstGeom prst="rect">
            <a:avLst/>
          </a:prstGeom>
          <a:noFill/>
          <a:ln>
            <a:noFill/>
          </a:ln>
        </p:spPr>
      </p:pic>
      <p:sp>
        <p:nvSpPr>
          <p:cNvPr id="514" name="Google Shape;514;p27"/>
          <p:cNvSpPr/>
          <p:nvPr/>
        </p:nvSpPr>
        <p:spPr>
          <a:xfrm>
            <a:off x="4793456" y="3138953"/>
            <a:ext cx="4156881"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CV review system: Users can view and approve tailored CVs before application</a:t>
            </a:r>
            <a:endParaRPr sz="834">
              <a:solidFill>
                <a:schemeClr val="dk1"/>
              </a:solidFill>
              <a:latin typeface="Calibri"/>
              <a:ea typeface="Calibri"/>
              <a:cs typeface="Calibri"/>
              <a:sym typeface="Calibri"/>
            </a:endParaRPr>
          </a:p>
        </p:txBody>
      </p:sp>
      <p:pic>
        <p:nvPicPr>
          <p:cNvPr descr="preencoded.png" id="515" name="Google Shape;515;p27"/>
          <p:cNvPicPr preferRelativeResize="0"/>
          <p:nvPr/>
        </p:nvPicPr>
        <p:blipFill rotWithShape="1">
          <a:blip r:embed="rId6">
            <a:alphaModFix/>
          </a:blip>
          <a:srcRect b="0" l="0" r="0" t="0"/>
          <a:stretch/>
        </p:blipFill>
        <p:spPr>
          <a:xfrm>
            <a:off x="4614863" y="3388984"/>
            <a:ext cx="100013" cy="100013"/>
          </a:xfrm>
          <a:prstGeom prst="rect">
            <a:avLst/>
          </a:prstGeom>
          <a:noFill/>
          <a:ln>
            <a:noFill/>
          </a:ln>
        </p:spPr>
      </p:pic>
      <p:sp>
        <p:nvSpPr>
          <p:cNvPr id="516" name="Google Shape;516;p27"/>
          <p:cNvSpPr/>
          <p:nvPr/>
        </p:nvSpPr>
        <p:spPr>
          <a:xfrm>
            <a:off x="4793456" y="3367553"/>
            <a:ext cx="3062325"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Explicit opt-in required for auto-apply (checkbox consent)</a:t>
            </a:r>
            <a:endParaRPr sz="834">
              <a:solidFill>
                <a:schemeClr val="dk1"/>
              </a:solidFill>
              <a:latin typeface="Calibri"/>
              <a:ea typeface="Calibri"/>
              <a:cs typeface="Calibri"/>
              <a:sym typeface="Calibri"/>
            </a:endParaRPr>
          </a:p>
        </p:txBody>
      </p:sp>
      <p:sp>
        <p:nvSpPr>
          <p:cNvPr id="517" name="Google Shape;517;p27"/>
          <p:cNvSpPr/>
          <p:nvPr/>
        </p:nvSpPr>
        <p:spPr>
          <a:xfrm>
            <a:off x="9031534" y="5026756"/>
            <a:ext cx="68458" cy="68458"/>
          </a:xfrm>
          <a:prstGeom prst="rect">
            <a:avLst/>
          </a:prstGeom>
          <a:solidFill>
            <a:srgbClr val="00B05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8" name="Google Shape;518;p27"/>
          <p:cNvPicPr preferRelativeResize="0"/>
          <p:nvPr/>
        </p:nvPicPr>
        <p:blipFill>
          <a:blip r:embed="rId8">
            <a:alphaModFix/>
          </a:blip>
          <a:stretch>
            <a:fillRect/>
          </a:stretch>
        </p:blipFill>
        <p:spPr>
          <a:xfrm>
            <a:off x="84977" y="4763058"/>
            <a:ext cx="693668" cy="228600"/>
          </a:xfrm>
          <a:prstGeom prst="rect">
            <a:avLst/>
          </a:prstGeom>
          <a:noFill/>
          <a:ln>
            <a:noFill/>
          </a:ln>
        </p:spPr>
      </p:pic>
      <p:sp>
        <p:nvSpPr>
          <p:cNvPr id="519" name="Google Shape;519;p27"/>
          <p:cNvSpPr/>
          <p:nvPr/>
        </p:nvSpPr>
        <p:spPr>
          <a:xfrm>
            <a:off x="865641" y="4766000"/>
            <a:ext cx="7183800" cy="23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preencoded.png" id="525" name="Google Shape;525;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26" name="Google Shape;526;p28"/>
          <p:cNvSpPr/>
          <p:nvPr/>
        </p:nvSpPr>
        <p:spPr>
          <a:xfrm>
            <a:off x="3070654" y="788358"/>
            <a:ext cx="2738177" cy="548618"/>
          </a:xfrm>
          <a:prstGeom prst="rect">
            <a:avLst/>
          </a:prstGeom>
          <a:noFill/>
          <a:ln>
            <a:noFill/>
          </a:ln>
        </p:spPr>
        <p:txBody>
          <a:bodyPr anchorCtr="0" anchor="t" bIns="0" lIns="0" spcFirstLastPara="1" rIns="0" wrap="square" tIns="0">
            <a:noAutofit/>
          </a:bodyPr>
          <a:lstStyle/>
          <a:p>
            <a:pPr indent="0" lvl="0" marL="0" marR="0" rtl="0" algn="ctr">
              <a:lnSpc>
                <a:spcPct val="130580"/>
              </a:lnSpc>
              <a:spcBef>
                <a:spcPts val="0"/>
              </a:spcBef>
              <a:spcAft>
                <a:spcPts val="0"/>
              </a:spcAft>
              <a:buClr>
                <a:srgbClr val="FFFFFF"/>
              </a:buClr>
              <a:buSzPts val="3293"/>
              <a:buFont typeface="Calibri"/>
              <a:buNone/>
            </a:pPr>
            <a:r>
              <a:rPr b="1" lang="en" sz="3293">
                <a:solidFill>
                  <a:srgbClr val="FFFFFF"/>
                </a:solidFill>
                <a:latin typeface="Calibri"/>
                <a:ea typeface="Calibri"/>
                <a:cs typeface="Calibri"/>
                <a:sym typeface="Calibri"/>
              </a:rPr>
              <a:t>THANK YOU</a:t>
            </a:r>
            <a:endParaRPr sz="3293">
              <a:solidFill>
                <a:schemeClr val="dk1"/>
              </a:solidFill>
              <a:latin typeface="Calibri"/>
              <a:ea typeface="Calibri"/>
              <a:cs typeface="Calibri"/>
              <a:sym typeface="Calibri"/>
            </a:endParaRPr>
          </a:p>
        </p:txBody>
      </p:sp>
      <p:sp>
        <p:nvSpPr>
          <p:cNvPr id="527" name="Google Shape;527;p28"/>
          <p:cNvSpPr/>
          <p:nvPr/>
        </p:nvSpPr>
        <p:spPr>
          <a:xfrm>
            <a:off x="3018429" y="1452871"/>
            <a:ext cx="2738177" cy="233958"/>
          </a:xfrm>
          <a:prstGeom prst="rect">
            <a:avLst/>
          </a:prstGeom>
          <a:noFill/>
          <a:ln>
            <a:noFill/>
          </a:ln>
        </p:spPr>
        <p:txBody>
          <a:bodyPr anchorCtr="0" anchor="t" bIns="0" lIns="0" spcFirstLastPara="1" rIns="0" wrap="square" tIns="0">
            <a:noAutofit/>
          </a:bodyPr>
          <a:lstStyle/>
          <a:p>
            <a:pPr indent="0" lvl="0" marL="0" marR="0" rtl="0" algn="ctr">
              <a:lnSpc>
                <a:spcPct val="134115"/>
              </a:lnSpc>
              <a:spcBef>
                <a:spcPts val="0"/>
              </a:spcBef>
              <a:spcAft>
                <a:spcPts val="0"/>
              </a:spcAft>
              <a:buClr>
                <a:srgbClr val="8B5CF6"/>
              </a:buClr>
              <a:buSzPts val="1193"/>
              <a:buFont typeface="Calibri"/>
              <a:buNone/>
            </a:pPr>
            <a:r>
              <a:rPr b="1" lang="en" sz="1193">
                <a:solidFill>
                  <a:srgbClr val="8B5CF6"/>
                </a:solidFill>
                <a:latin typeface="Calibri"/>
                <a:ea typeface="Calibri"/>
                <a:cs typeface="Calibri"/>
                <a:sym typeface="Calibri"/>
              </a:rPr>
              <a:t>&amp; DEMO</a:t>
            </a:r>
            <a:endParaRPr sz="1193">
              <a:solidFill>
                <a:schemeClr val="dk1"/>
              </a:solidFill>
              <a:latin typeface="Calibri"/>
              <a:ea typeface="Calibri"/>
              <a:cs typeface="Calibri"/>
              <a:sym typeface="Calibri"/>
            </a:endParaRPr>
          </a:p>
        </p:txBody>
      </p:sp>
      <p:sp>
        <p:nvSpPr>
          <p:cNvPr id="528" name="Google Shape;528;p28"/>
          <p:cNvSpPr/>
          <p:nvPr/>
        </p:nvSpPr>
        <p:spPr>
          <a:xfrm>
            <a:off x="4108577" y="2091500"/>
            <a:ext cx="926846" cy="194667"/>
          </a:xfrm>
          <a:prstGeom prst="rect">
            <a:avLst/>
          </a:prstGeom>
          <a:noFill/>
          <a:ln>
            <a:noFill/>
          </a:ln>
        </p:spPr>
        <p:txBody>
          <a:bodyPr anchorCtr="0" anchor="t" bIns="0" lIns="0" spcFirstLastPara="1" rIns="0" wrap="square" tIns="0">
            <a:noAutofit/>
          </a:bodyPr>
          <a:lstStyle/>
          <a:p>
            <a:pPr indent="0" lvl="0" marL="0" marR="0" rtl="0" algn="l">
              <a:lnSpc>
                <a:spcPct val="141843"/>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Try It Live</a:t>
            </a:r>
            <a:endParaRPr sz="987">
              <a:solidFill>
                <a:schemeClr val="dk1"/>
              </a:solidFill>
              <a:latin typeface="Calibri"/>
              <a:ea typeface="Calibri"/>
              <a:cs typeface="Calibri"/>
              <a:sym typeface="Calibri"/>
            </a:endParaRPr>
          </a:p>
        </p:txBody>
      </p:sp>
      <p:sp>
        <p:nvSpPr>
          <p:cNvPr id="529" name="Google Shape;529;p28"/>
          <p:cNvSpPr/>
          <p:nvPr/>
        </p:nvSpPr>
        <p:spPr>
          <a:xfrm>
            <a:off x="2819577" y="2429042"/>
            <a:ext cx="3504847" cy="685800"/>
          </a:xfrm>
          <a:prstGeom prst="rect">
            <a:avLst/>
          </a:prstGeom>
          <a:solidFill>
            <a:srgbClr val="6366F1">
              <a:alpha val="29803"/>
            </a:srgbClr>
          </a:solidFill>
          <a:ln cap="flat" cmpd="sng" w="18275">
            <a:solidFill>
              <a:srgbClr val="8B5CF6">
                <a:alpha val="6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28"/>
          <p:cNvSpPr/>
          <p:nvPr/>
        </p:nvSpPr>
        <p:spPr>
          <a:xfrm>
            <a:off x="2812433" y="2421899"/>
            <a:ext cx="3519106" cy="700088"/>
          </a:xfrm>
          <a:prstGeom prst="rect">
            <a:avLst/>
          </a:prstGeom>
          <a:solidFill>
            <a:srgbClr val="6366F1">
              <a:alpha val="2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28"/>
          <p:cNvSpPr/>
          <p:nvPr/>
        </p:nvSpPr>
        <p:spPr>
          <a:xfrm>
            <a:off x="3269633" y="2531189"/>
            <a:ext cx="428700" cy="4287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532" name="Google Shape;532;p28"/>
          <p:cNvPicPr preferRelativeResize="0"/>
          <p:nvPr/>
        </p:nvPicPr>
        <p:blipFill rotWithShape="1">
          <a:blip r:embed="rId4">
            <a:alphaModFix/>
          </a:blip>
          <a:srcRect b="0" l="0" r="0" t="0"/>
          <a:stretch/>
        </p:blipFill>
        <p:spPr>
          <a:xfrm>
            <a:off x="3369645" y="2698000"/>
            <a:ext cx="228600" cy="228600"/>
          </a:xfrm>
          <a:prstGeom prst="rect">
            <a:avLst/>
          </a:prstGeom>
          <a:noFill/>
          <a:ln>
            <a:noFill/>
          </a:ln>
        </p:spPr>
      </p:pic>
      <p:sp>
        <p:nvSpPr>
          <p:cNvPr id="533" name="Google Shape;533;p28"/>
          <p:cNvSpPr/>
          <p:nvPr/>
        </p:nvSpPr>
        <p:spPr>
          <a:xfrm>
            <a:off x="3841133" y="2607810"/>
            <a:ext cx="2033100" cy="408900"/>
          </a:xfrm>
          <a:prstGeom prst="rect">
            <a:avLst/>
          </a:prstGeom>
          <a:noFill/>
          <a:ln>
            <a:noFill/>
          </a:ln>
        </p:spPr>
        <p:txBody>
          <a:bodyPr anchorCtr="0" anchor="t" bIns="0" lIns="0" spcFirstLastPara="1" rIns="0" wrap="square" tIns="0">
            <a:noAutofit/>
          </a:bodyPr>
          <a:lstStyle/>
          <a:p>
            <a:pPr indent="0" lvl="0" marL="0" marR="0" rtl="0" algn="l">
              <a:lnSpc>
                <a:spcPct val="132013"/>
              </a:lnSpc>
              <a:spcBef>
                <a:spcPts val="0"/>
              </a:spcBef>
              <a:spcAft>
                <a:spcPts val="0"/>
              </a:spcAft>
              <a:buClr>
                <a:srgbClr val="FFFFFF"/>
              </a:buClr>
              <a:buSzPts val="2121"/>
              <a:buFont typeface="Calibri"/>
              <a:buNone/>
            </a:pPr>
            <a:r>
              <a:rPr b="1" lang="en" sz="2121">
                <a:solidFill>
                  <a:srgbClr val="FFFFFF"/>
                </a:solidFill>
                <a:latin typeface="Calibri"/>
                <a:ea typeface="Calibri"/>
                <a:cs typeface="Calibri"/>
                <a:sym typeface="Calibri"/>
              </a:rPr>
              <a:t>matchify.live</a:t>
            </a:r>
            <a:endParaRPr sz="2121">
              <a:solidFill>
                <a:schemeClr val="dk1"/>
              </a:solidFill>
              <a:latin typeface="Calibri"/>
              <a:ea typeface="Calibri"/>
              <a:cs typeface="Calibri"/>
              <a:sym typeface="Calibri"/>
            </a:endParaRPr>
          </a:p>
        </p:txBody>
      </p:sp>
      <p:sp>
        <p:nvSpPr>
          <p:cNvPr id="534" name="Google Shape;534;p28"/>
          <p:cNvSpPr/>
          <p:nvPr/>
        </p:nvSpPr>
        <p:spPr>
          <a:xfrm>
            <a:off x="4387518" y="3522036"/>
            <a:ext cx="368964" cy="155377"/>
          </a:xfrm>
          <a:prstGeom prst="rect">
            <a:avLst/>
          </a:prstGeom>
          <a:noFill/>
          <a:ln>
            <a:noFill/>
          </a:ln>
        </p:spPr>
        <p:txBody>
          <a:bodyPr anchorCtr="0" anchor="t" bIns="0" lIns="0" spcFirstLastPara="1" rIns="0" wrap="square" tIns="0">
            <a:noAutofit/>
          </a:bodyPr>
          <a:lstStyle/>
          <a:p>
            <a:pPr indent="0" lvl="0" marL="0" marR="0" rtl="0" algn="l">
              <a:lnSpc>
                <a:spcPct val="140306"/>
              </a:lnSpc>
              <a:spcBef>
                <a:spcPts val="0"/>
              </a:spcBef>
              <a:spcAft>
                <a:spcPts val="0"/>
              </a:spcAft>
              <a:buClr>
                <a:srgbClr val="8B5CF6"/>
              </a:buClr>
              <a:buSzPts val="784"/>
              <a:buFont typeface="Calibri"/>
              <a:buNone/>
            </a:pPr>
            <a:r>
              <a:rPr b="1" lang="en" sz="784">
                <a:solidFill>
                  <a:srgbClr val="8B5CF6"/>
                </a:solidFill>
                <a:latin typeface="Calibri"/>
                <a:ea typeface="Calibri"/>
                <a:cs typeface="Calibri"/>
                <a:sym typeface="Calibri"/>
              </a:rPr>
              <a:t>Team</a:t>
            </a:r>
            <a:endParaRPr sz="784">
              <a:solidFill>
                <a:schemeClr val="dk1"/>
              </a:solidFill>
              <a:latin typeface="Calibri"/>
              <a:ea typeface="Calibri"/>
              <a:cs typeface="Calibri"/>
              <a:sym typeface="Calibri"/>
            </a:endParaRPr>
          </a:p>
        </p:txBody>
      </p:sp>
      <p:pic>
        <p:nvPicPr>
          <p:cNvPr descr="preencoded.png" id="535" name="Google Shape;535;p28"/>
          <p:cNvPicPr preferRelativeResize="0"/>
          <p:nvPr/>
        </p:nvPicPr>
        <p:blipFill rotWithShape="1">
          <a:blip r:embed="rId5">
            <a:alphaModFix/>
          </a:blip>
          <a:srcRect b="0" l="0" r="0" t="0"/>
          <a:stretch/>
        </p:blipFill>
        <p:spPr>
          <a:xfrm>
            <a:off x="2561760" y="3853328"/>
            <a:ext cx="112514" cy="128588"/>
          </a:xfrm>
          <a:prstGeom prst="rect">
            <a:avLst/>
          </a:prstGeom>
          <a:noFill/>
          <a:ln>
            <a:noFill/>
          </a:ln>
        </p:spPr>
      </p:pic>
      <p:sp>
        <p:nvSpPr>
          <p:cNvPr id="536" name="Google Shape;536;p28"/>
          <p:cNvSpPr/>
          <p:nvPr/>
        </p:nvSpPr>
        <p:spPr>
          <a:xfrm>
            <a:off x="2745711" y="3820288"/>
            <a:ext cx="935999" cy="194667"/>
          </a:xfrm>
          <a:prstGeom prst="rect">
            <a:avLst/>
          </a:prstGeom>
          <a:noFill/>
          <a:ln>
            <a:noFill/>
          </a:ln>
        </p:spPr>
        <p:txBody>
          <a:bodyPr anchorCtr="0" anchor="t" bIns="0" lIns="0" spcFirstLastPara="1" rIns="0" wrap="square" tIns="0">
            <a:noAutofit/>
          </a:bodyPr>
          <a:lstStyle/>
          <a:p>
            <a:pPr indent="0" lvl="0" marL="0" marR="0" rtl="0" algn="l">
              <a:lnSpc>
                <a:spcPct val="141843"/>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Mounir Khalil</a:t>
            </a:r>
            <a:endParaRPr sz="987">
              <a:solidFill>
                <a:schemeClr val="dk1"/>
              </a:solidFill>
              <a:latin typeface="Calibri"/>
              <a:ea typeface="Calibri"/>
              <a:cs typeface="Calibri"/>
              <a:sym typeface="Calibri"/>
            </a:endParaRPr>
          </a:p>
        </p:txBody>
      </p:sp>
      <p:pic>
        <p:nvPicPr>
          <p:cNvPr descr="preencoded.png" id="537" name="Google Shape;537;p28"/>
          <p:cNvPicPr preferRelativeResize="0"/>
          <p:nvPr/>
        </p:nvPicPr>
        <p:blipFill rotWithShape="1">
          <a:blip r:embed="rId5">
            <a:alphaModFix/>
          </a:blip>
          <a:srcRect b="0" l="0" r="0" t="0"/>
          <a:stretch/>
        </p:blipFill>
        <p:spPr>
          <a:xfrm>
            <a:off x="3967460" y="3853328"/>
            <a:ext cx="112514" cy="128588"/>
          </a:xfrm>
          <a:prstGeom prst="rect">
            <a:avLst/>
          </a:prstGeom>
          <a:noFill/>
          <a:ln>
            <a:noFill/>
          </a:ln>
        </p:spPr>
      </p:pic>
      <p:sp>
        <p:nvSpPr>
          <p:cNvPr id="538" name="Google Shape;538;p28"/>
          <p:cNvSpPr/>
          <p:nvPr/>
        </p:nvSpPr>
        <p:spPr>
          <a:xfrm>
            <a:off x="4151412" y="3820288"/>
            <a:ext cx="1024989" cy="194667"/>
          </a:xfrm>
          <a:prstGeom prst="rect">
            <a:avLst/>
          </a:prstGeom>
          <a:noFill/>
          <a:ln>
            <a:noFill/>
          </a:ln>
        </p:spPr>
        <p:txBody>
          <a:bodyPr anchorCtr="0" anchor="t" bIns="0" lIns="0" spcFirstLastPara="1" rIns="0" wrap="square" tIns="0">
            <a:noAutofit/>
          </a:bodyPr>
          <a:lstStyle/>
          <a:p>
            <a:pPr indent="0" lvl="0" marL="0" marR="0" rtl="0" algn="l">
              <a:lnSpc>
                <a:spcPct val="141843"/>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Haidar Yassine</a:t>
            </a:r>
            <a:endParaRPr sz="987">
              <a:solidFill>
                <a:schemeClr val="dk1"/>
              </a:solidFill>
              <a:latin typeface="Calibri"/>
              <a:ea typeface="Calibri"/>
              <a:cs typeface="Calibri"/>
              <a:sym typeface="Calibri"/>
            </a:endParaRPr>
          </a:p>
        </p:txBody>
      </p:sp>
      <p:pic>
        <p:nvPicPr>
          <p:cNvPr descr="preencoded.png" id="539" name="Google Shape;539;p28"/>
          <p:cNvPicPr preferRelativeResize="0"/>
          <p:nvPr/>
        </p:nvPicPr>
        <p:blipFill rotWithShape="1">
          <a:blip r:embed="rId5">
            <a:alphaModFix/>
          </a:blip>
          <a:srcRect b="0" l="0" r="0" t="0"/>
          <a:stretch/>
        </p:blipFill>
        <p:spPr>
          <a:xfrm>
            <a:off x="5462150" y="3853328"/>
            <a:ext cx="112514" cy="128588"/>
          </a:xfrm>
          <a:prstGeom prst="rect">
            <a:avLst/>
          </a:prstGeom>
          <a:noFill/>
          <a:ln>
            <a:noFill/>
          </a:ln>
        </p:spPr>
      </p:pic>
      <p:sp>
        <p:nvSpPr>
          <p:cNvPr id="540" name="Google Shape;540;p28"/>
          <p:cNvSpPr/>
          <p:nvPr/>
        </p:nvSpPr>
        <p:spPr>
          <a:xfrm>
            <a:off x="5646102" y="3820288"/>
            <a:ext cx="936138" cy="194667"/>
          </a:xfrm>
          <a:prstGeom prst="rect">
            <a:avLst/>
          </a:prstGeom>
          <a:noFill/>
          <a:ln>
            <a:noFill/>
          </a:ln>
        </p:spPr>
        <p:txBody>
          <a:bodyPr anchorCtr="0" anchor="t" bIns="0" lIns="0" spcFirstLastPara="1" rIns="0" wrap="square" tIns="0">
            <a:noAutofit/>
          </a:bodyPr>
          <a:lstStyle/>
          <a:p>
            <a:pPr indent="0" lvl="0" marL="0" marR="0" rtl="0" algn="l">
              <a:lnSpc>
                <a:spcPct val="141843"/>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Hassan Khalil</a:t>
            </a:r>
            <a:endParaRPr sz="987">
              <a:solidFill>
                <a:schemeClr val="dk1"/>
              </a:solidFill>
              <a:latin typeface="Calibri"/>
              <a:ea typeface="Calibri"/>
              <a:cs typeface="Calibri"/>
              <a:sym typeface="Calibri"/>
            </a:endParaRPr>
          </a:p>
        </p:txBody>
      </p:sp>
      <p:sp>
        <p:nvSpPr>
          <p:cNvPr id="541" name="Google Shape;541;p28"/>
          <p:cNvSpPr/>
          <p:nvPr/>
        </p:nvSpPr>
        <p:spPr>
          <a:xfrm>
            <a:off x="3786634" y="4157830"/>
            <a:ext cx="1570732" cy="155377"/>
          </a:xfrm>
          <a:prstGeom prst="rect">
            <a:avLst/>
          </a:prstGeom>
          <a:noFill/>
          <a:ln>
            <a:noFill/>
          </a:ln>
        </p:spPr>
        <p:txBody>
          <a:bodyPr anchorCtr="0" anchor="t" bIns="0" lIns="0" spcFirstLastPara="1" rIns="0" wrap="square" tIns="0">
            <a:noAutofit/>
          </a:bodyPr>
          <a:lstStyle/>
          <a:p>
            <a:pPr indent="0" lvl="0" marL="0" marR="0" rtl="0" algn="ctr">
              <a:lnSpc>
                <a:spcPct val="140306"/>
              </a:lnSpc>
              <a:spcBef>
                <a:spcPts val="0"/>
              </a:spcBef>
              <a:spcAft>
                <a:spcPts val="0"/>
              </a:spcAft>
              <a:buClr>
                <a:srgbClr val="D4C5FF"/>
              </a:buClr>
              <a:buSzPts val="784"/>
              <a:buFont typeface="Calibri"/>
              <a:buNone/>
            </a:pPr>
            <a:r>
              <a:rPr b="1" lang="en" sz="784">
                <a:solidFill>
                  <a:srgbClr val="D4C5FF"/>
                </a:solidFill>
                <a:latin typeface="Calibri"/>
                <a:ea typeface="Calibri"/>
                <a:cs typeface="Calibri"/>
                <a:sym typeface="Calibri"/>
              </a:rPr>
              <a:t>EECE 503P – Agentic Systems</a:t>
            </a:r>
            <a:endParaRPr sz="784">
              <a:solidFill>
                <a:schemeClr val="dk1"/>
              </a:solidFill>
              <a:latin typeface="Calibri"/>
              <a:ea typeface="Calibri"/>
              <a:cs typeface="Calibri"/>
              <a:sym typeface="Calibri"/>
            </a:endParaRPr>
          </a:p>
        </p:txBody>
      </p:sp>
      <p:sp>
        <p:nvSpPr>
          <p:cNvPr id="542" name="Google Shape;542;p28"/>
          <p:cNvSpPr/>
          <p:nvPr/>
        </p:nvSpPr>
        <p:spPr>
          <a:xfrm>
            <a:off x="9031534" y="5026756"/>
            <a:ext cx="68458" cy="68458"/>
          </a:xfrm>
          <a:prstGeom prst="rect">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3" name="Google Shape;543;p28" title="matchify_qr.png"/>
          <p:cNvPicPr preferRelativeResize="0"/>
          <p:nvPr/>
        </p:nvPicPr>
        <p:blipFill>
          <a:blip r:embed="rId6">
            <a:alphaModFix/>
          </a:blip>
          <a:stretch>
            <a:fillRect/>
          </a:stretch>
        </p:blipFill>
        <p:spPr>
          <a:xfrm>
            <a:off x="7127475" y="386521"/>
            <a:ext cx="1570750" cy="1570750"/>
          </a:xfrm>
          <a:prstGeom prst="rect">
            <a:avLst/>
          </a:prstGeom>
          <a:noFill/>
          <a:ln>
            <a:noFill/>
          </a:ln>
        </p:spPr>
      </p:pic>
      <p:pic>
        <p:nvPicPr>
          <p:cNvPr id="544" name="Google Shape;544;p28"/>
          <p:cNvPicPr preferRelativeResize="0"/>
          <p:nvPr/>
        </p:nvPicPr>
        <p:blipFill>
          <a:blip r:embed="rId7">
            <a:alphaModFix/>
          </a:blip>
          <a:stretch>
            <a:fillRect/>
          </a:stretch>
        </p:blipFill>
        <p:spPr>
          <a:xfrm>
            <a:off x="84977" y="4763058"/>
            <a:ext cx="693668" cy="228600"/>
          </a:xfrm>
          <a:prstGeom prst="rect">
            <a:avLst/>
          </a:prstGeom>
          <a:noFill/>
          <a:ln>
            <a:noFill/>
          </a:ln>
        </p:spPr>
      </p:pic>
      <p:sp>
        <p:nvSpPr>
          <p:cNvPr id="545" name="Google Shape;545;p28"/>
          <p:cNvSpPr/>
          <p:nvPr/>
        </p:nvSpPr>
        <p:spPr>
          <a:xfrm>
            <a:off x="865641" y="4766000"/>
            <a:ext cx="7183800" cy="23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p:nvPr/>
        </p:nvSpPr>
        <p:spPr>
          <a:xfrm>
            <a:off x="571500" y="500063"/>
            <a:ext cx="4480500" cy="360000"/>
          </a:xfrm>
          <a:prstGeom prst="rect">
            <a:avLst/>
          </a:prstGeom>
          <a:noFill/>
          <a:ln>
            <a:noFill/>
          </a:ln>
        </p:spPr>
        <p:txBody>
          <a:bodyPr anchorCtr="0" anchor="t" bIns="0" lIns="0" spcFirstLastPara="1" rIns="0" wrap="square" tIns="0">
            <a:noAutofit/>
          </a:bodyPr>
          <a:lstStyle/>
          <a:p>
            <a:pPr indent="0" lvl="0" marL="0" marR="0" rtl="0" algn="l">
              <a:lnSpc>
                <a:spcPct val="132013"/>
              </a:lnSpc>
              <a:spcBef>
                <a:spcPts val="0"/>
              </a:spcBef>
              <a:spcAft>
                <a:spcPts val="0"/>
              </a:spcAft>
              <a:buClr>
                <a:srgbClr val="FFFFFF"/>
              </a:buClr>
              <a:buSzPts val="2121"/>
              <a:buFont typeface="Calibri"/>
              <a:buNone/>
            </a:pPr>
            <a:r>
              <a:rPr b="1" lang="en" sz="2121">
                <a:solidFill>
                  <a:srgbClr val="FFFFFF"/>
                </a:solidFill>
                <a:latin typeface="Calibri"/>
                <a:ea typeface="Calibri"/>
                <a:cs typeface="Calibri"/>
                <a:sym typeface="Calibri"/>
              </a:rPr>
              <a:t>THE PROBLEM</a:t>
            </a:r>
            <a:endParaRPr sz="2121">
              <a:solidFill>
                <a:schemeClr val="dk1"/>
              </a:solidFill>
              <a:latin typeface="Calibri"/>
              <a:ea typeface="Calibri"/>
              <a:cs typeface="Calibri"/>
              <a:sym typeface="Calibri"/>
            </a:endParaRPr>
          </a:p>
        </p:txBody>
      </p:sp>
      <p:sp>
        <p:nvSpPr>
          <p:cNvPr id="75" name="Google Shape;75;p16"/>
          <p:cNvSpPr/>
          <p:nvPr/>
        </p:nvSpPr>
        <p:spPr>
          <a:xfrm>
            <a:off x="571500" y="902959"/>
            <a:ext cx="4480500" cy="174900"/>
          </a:xfrm>
          <a:prstGeom prst="rect">
            <a:avLst/>
          </a:prstGeom>
          <a:noFill/>
          <a:ln>
            <a:noFill/>
          </a:ln>
        </p:spPr>
        <p:txBody>
          <a:bodyPr anchorCtr="0" anchor="t" bIns="0" lIns="0" spcFirstLastPara="1" rIns="0" wrap="square" tIns="0">
            <a:noAutofit/>
          </a:bodyPr>
          <a:lstStyle/>
          <a:p>
            <a:pPr indent="0" lvl="0" marL="0" marR="0" rtl="0" algn="l">
              <a:lnSpc>
                <a:spcPct val="135593"/>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The Recruitment Efficiency Crisis</a:t>
            </a:r>
            <a:endParaRPr sz="885">
              <a:solidFill>
                <a:schemeClr val="dk1"/>
              </a:solidFill>
              <a:latin typeface="Calibri"/>
              <a:ea typeface="Calibri"/>
              <a:cs typeface="Calibri"/>
              <a:sym typeface="Calibri"/>
            </a:endParaRPr>
          </a:p>
        </p:txBody>
      </p:sp>
      <p:sp>
        <p:nvSpPr>
          <p:cNvPr id="76" name="Google Shape;76;p16"/>
          <p:cNvSpPr/>
          <p:nvPr/>
        </p:nvSpPr>
        <p:spPr>
          <a:xfrm>
            <a:off x="901700" y="1213604"/>
            <a:ext cx="4081200" cy="360000"/>
          </a:xfrm>
          <a:prstGeom prst="rect">
            <a:avLst/>
          </a:prstGeom>
          <a:solidFill>
            <a:srgbClr val="8B5CF6">
              <a:alpha val="20000"/>
            </a:srgbClr>
          </a:solidFill>
          <a:ln cap="flat" cmpd="sng" w="18650">
            <a:solidFill>
              <a:srgbClr val="8B5CF6">
                <a:alpha val="40000"/>
              </a:srgbClr>
            </a:solidFill>
            <a:prstDash val="solid"/>
            <a:round/>
            <a:headEnd len="sm" w="sm" type="none"/>
            <a:tailEnd len="sm" w="sm" type="none"/>
          </a:ln>
        </p:spPr>
        <p:txBody>
          <a:bodyPr anchorCtr="0" anchor="t" bIns="89450" lIns="178975" spcFirstLastPara="1" rIns="178975" wrap="square" tIns="89450">
            <a:noAutofit/>
          </a:bodyPr>
          <a:lstStyle/>
          <a:p>
            <a:pPr indent="0" lvl="0" marL="0" marR="0" rtl="0" algn="l">
              <a:spcBef>
                <a:spcPts val="0"/>
              </a:spcBef>
              <a:spcAft>
                <a:spcPts val="0"/>
              </a:spcAft>
              <a:buNone/>
            </a:pPr>
            <a:r>
              <a:t/>
            </a:r>
            <a:endParaRPr sz="3523">
              <a:solidFill>
                <a:schemeClr val="dk1"/>
              </a:solidFill>
              <a:latin typeface="Calibri"/>
              <a:ea typeface="Calibri"/>
              <a:cs typeface="Calibri"/>
              <a:sym typeface="Calibri"/>
            </a:endParaRPr>
          </a:p>
        </p:txBody>
      </p:sp>
      <p:pic>
        <p:nvPicPr>
          <p:cNvPr descr="preencoded.png" id="77" name="Google Shape;77;p16"/>
          <p:cNvPicPr preferRelativeResize="0"/>
          <p:nvPr/>
        </p:nvPicPr>
        <p:blipFill rotWithShape="1">
          <a:blip r:embed="rId4">
            <a:alphaModFix/>
          </a:blip>
          <a:srcRect b="0" l="0" r="0" t="0"/>
          <a:stretch/>
        </p:blipFill>
        <p:spPr>
          <a:xfrm>
            <a:off x="987425" y="1277015"/>
            <a:ext cx="149040" cy="248400"/>
          </a:xfrm>
          <a:prstGeom prst="rect">
            <a:avLst/>
          </a:prstGeom>
          <a:noFill/>
          <a:ln>
            <a:noFill/>
          </a:ln>
        </p:spPr>
      </p:pic>
      <p:sp>
        <p:nvSpPr>
          <p:cNvPr id="78" name="Google Shape;78;p16"/>
          <p:cNvSpPr/>
          <p:nvPr/>
        </p:nvSpPr>
        <p:spPr>
          <a:xfrm>
            <a:off x="1186846" y="1277002"/>
            <a:ext cx="2707800" cy="248400"/>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FFFFFF"/>
              </a:buClr>
              <a:buSzPts val="1241"/>
              <a:buFont typeface="Calibri"/>
              <a:buNone/>
            </a:pPr>
            <a:r>
              <a:rPr b="1" lang="en" sz="1241">
                <a:solidFill>
                  <a:srgbClr val="FFFFFF"/>
                </a:solidFill>
                <a:latin typeface="Calibri"/>
                <a:ea typeface="Calibri"/>
                <a:cs typeface="Calibri"/>
                <a:sym typeface="Calibri"/>
              </a:rPr>
              <a:t>Bad hires cost ≈30% of first-year salary</a:t>
            </a:r>
            <a:endParaRPr sz="1241">
              <a:solidFill>
                <a:schemeClr val="dk1"/>
              </a:solidFill>
              <a:latin typeface="Calibri"/>
              <a:ea typeface="Calibri"/>
              <a:cs typeface="Calibri"/>
              <a:sym typeface="Calibri"/>
            </a:endParaRPr>
          </a:p>
        </p:txBody>
      </p:sp>
      <p:pic>
        <p:nvPicPr>
          <p:cNvPr descr="preencoded.png" id="79" name="Google Shape;79;p16"/>
          <p:cNvPicPr preferRelativeResize="0"/>
          <p:nvPr/>
        </p:nvPicPr>
        <p:blipFill rotWithShape="1">
          <a:blip r:embed="rId5">
            <a:alphaModFix/>
          </a:blip>
          <a:srcRect b="0" l="0" r="0" t="0"/>
          <a:stretch/>
        </p:blipFill>
        <p:spPr>
          <a:xfrm>
            <a:off x="956582" y="2620734"/>
            <a:ext cx="248400" cy="220864"/>
          </a:xfrm>
          <a:prstGeom prst="rect">
            <a:avLst/>
          </a:prstGeom>
          <a:noFill/>
          <a:ln>
            <a:noFill/>
          </a:ln>
        </p:spPr>
      </p:pic>
      <p:pic>
        <p:nvPicPr>
          <p:cNvPr descr="preencoded.png" id="80" name="Google Shape;80;p16"/>
          <p:cNvPicPr preferRelativeResize="0"/>
          <p:nvPr/>
        </p:nvPicPr>
        <p:blipFill rotWithShape="1">
          <a:blip r:embed="rId6">
            <a:alphaModFix/>
          </a:blip>
          <a:srcRect b="0" l="0" r="0" t="0"/>
          <a:stretch/>
        </p:blipFill>
        <p:spPr>
          <a:xfrm>
            <a:off x="1008961" y="3715884"/>
            <a:ext cx="248400" cy="248400"/>
          </a:xfrm>
          <a:prstGeom prst="rect">
            <a:avLst/>
          </a:prstGeom>
          <a:noFill/>
          <a:ln>
            <a:noFill/>
          </a:ln>
        </p:spPr>
      </p:pic>
      <p:sp>
        <p:nvSpPr>
          <p:cNvPr id="81" name="Google Shape;81;p16"/>
          <p:cNvSpPr/>
          <p:nvPr/>
        </p:nvSpPr>
        <p:spPr>
          <a:xfrm>
            <a:off x="5409242" y="1035844"/>
            <a:ext cx="3520500" cy="3571800"/>
          </a:xfrm>
          <a:prstGeom prst="rect">
            <a:avLst/>
          </a:prstGeom>
          <a:solidFill>
            <a:srgbClr val="FFFFFF">
              <a:alpha val="4710"/>
            </a:srgbClr>
          </a:solidFill>
          <a:ln cap="flat" cmpd="sng" w="18275">
            <a:solidFill>
              <a:srgbClr val="8B5CF6">
                <a:alpha val="298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82" name="Google Shape;82;p16"/>
          <p:cNvPicPr preferRelativeResize="0"/>
          <p:nvPr/>
        </p:nvPicPr>
        <p:blipFill rotWithShape="1">
          <a:blip r:embed="rId7">
            <a:alphaModFix amt="95000"/>
          </a:blip>
          <a:srcRect b="0" l="0" r="0" t="0"/>
          <a:stretch/>
        </p:blipFill>
        <p:spPr>
          <a:xfrm>
            <a:off x="5409242" y="1035844"/>
            <a:ext cx="3520419" cy="3571875"/>
          </a:xfrm>
          <a:prstGeom prst="rect">
            <a:avLst/>
          </a:prstGeom>
          <a:noFill/>
          <a:ln>
            <a:noFill/>
          </a:ln>
        </p:spPr>
      </p:pic>
      <p:sp>
        <p:nvSpPr>
          <p:cNvPr id="83" name="Google Shape;83;p16"/>
          <p:cNvSpPr/>
          <p:nvPr/>
        </p:nvSpPr>
        <p:spPr>
          <a:xfrm>
            <a:off x="9031534" y="5026756"/>
            <a:ext cx="68400" cy="68400"/>
          </a:xfrm>
          <a:prstGeom prst="rect">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6"/>
          <p:cNvSpPr/>
          <p:nvPr/>
        </p:nvSpPr>
        <p:spPr>
          <a:xfrm>
            <a:off x="901700" y="2560063"/>
            <a:ext cx="4081200" cy="360000"/>
          </a:xfrm>
          <a:prstGeom prst="rect">
            <a:avLst/>
          </a:prstGeom>
          <a:solidFill>
            <a:srgbClr val="8B5CF6">
              <a:alpha val="20000"/>
            </a:srgbClr>
          </a:solidFill>
          <a:ln cap="flat" cmpd="sng" w="18650">
            <a:solidFill>
              <a:srgbClr val="8B5CF6">
                <a:alpha val="40000"/>
              </a:srgbClr>
            </a:solidFill>
            <a:prstDash val="solid"/>
            <a:round/>
            <a:headEnd len="sm" w="sm" type="none"/>
            <a:tailEnd len="sm" w="sm" type="none"/>
          </a:ln>
        </p:spPr>
        <p:txBody>
          <a:bodyPr anchorCtr="0" anchor="t" bIns="89450" lIns="178975" spcFirstLastPara="1" rIns="178975" wrap="square" tIns="89450">
            <a:noAutofit/>
          </a:bodyPr>
          <a:lstStyle/>
          <a:p>
            <a:pPr indent="0" lvl="0" marL="0" marR="0" rtl="0" algn="l">
              <a:spcBef>
                <a:spcPts val="0"/>
              </a:spcBef>
              <a:spcAft>
                <a:spcPts val="0"/>
              </a:spcAft>
              <a:buNone/>
            </a:pPr>
            <a:r>
              <a:t/>
            </a:r>
            <a:endParaRPr sz="3523">
              <a:solidFill>
                <a:schemeClr val="dk1"/>
              </a:solidFill>
              <a:latin typeface="Calibri"/>
              <a:ea typeface="Calibri"/>
              <a:cs typeface="Calibri"/>
              <a:sym typeface="Calibri"/>
            </a:endParaRPr>
          </a:p>
        </p:txBody>
      </p:sp>
      <p:sp>
        <p:nvSpPr>
          <p:cNvPr id="85" name="Google Shape;85;p16"/>
          <p:cNvSpPr/>
          <p:nvPr/>
        </p:nvSpPr>
        <p:spPr>
          <a:xfrm>
            <a:off x="1304734" y="2627548"/>
            <a:ext cx="2707800" cy="248400"/>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FFFFFF"/>
              </a:buClr>
              <a:buSzPts val="1241"/>
              <a:buFont typeface="Calibri"/>
              <a:buNone/>
            </a:pPr>
            <a:r>
              <a:rPr b="1" lang="en" sz="1241">
                <a:solidFill>
                  <a:srgbClr val="FFFFFF"/>
                </a:solidFill>
                <a:latin typeface="Calibri"/>
                <a:ea typeface="Calibri"/>
                <a:cs typeface="Calibri"/>
                <a:sym typeface="Calibri"/>
              </a:rPr>
              <a:t>$5,475 avg cost-per-hire (U.S., non-exec)</a:t>
            </a:r>
            <a:endParaRPr sz="1241">
              <a:solidFill>
                <a:schemeClr val="dk1"/>
              </a:solidFill>
              <a:latin typeface="Calibri"/>
              <a:ea typeface="Calibri"/>
              <a:cs typeface="Calibri"/>
              <a:sym typeface="Calibri"/>
            </a:endParaRPr>
          </a:p>
        </p:txBody>
      </p:sp>
      <p:sp>
        <p:nvSpPr>
          <p:cNvPr id="86" name="Google Shape;86;p16"/>
          <p:cNvSpPr/>
          <p:nvPr/>
        </p:nvSpPr>
        <p:spPr>
          <a:xfrm>
            <a:off x="970887" y="3675500"/>
            <a:ext cx="4081200" cy="360000"/>
          </a:xfrm>
          <a:prstGeom prst="rect">
            <a:avLst/>
          </a:prstGeom>
          <a:solidFill>
            <a:srgbClr val="8B5CF6">
              <a:alpha val="20000"/>
            </a:srgbClr>
          </a:solidFill>
          <a:ln cap="flat" cmpd="sng" w="18650">
            <a:solidFill>
              <a:srgbClr val="8B5CF6">
                <a:alpha val="40000"/>
              </a:srgbClr>
            </a:solidFill>
            <a:prstDash val="solid"/>
            <a:round/>
            <a:headEnd len="sm" w="sm" type="none"/>
            <a:tailEnd len="sm" w="sm" type="none"/>
          </a:ln>
        </p:spPr>
        <p:txBody>
          <a:bodyPr anchorCtr="0" anchor="t" bIns="89450" lIns="178975" spcFirstLastPara="1" rIns="178975" wrap="square" tIns="89450">
            <a:noAutofit/>
          </a:bodyPr>
          <a:lstStyle/>
          <a:p>
            <a:pPr indent="0" lvl="0" marL="0" marR="0" rtl="0" algn="l">
              <a:spcBef>
                <a:spcPts val="0"/>
              </a:spcBef>
              <a:spcAft>
                <a:spcPts val="0"/>
              </a:spcAft>
              <a:buNone/>
            </a:pPr>
            <a:r>
              <a:t/>
            </a:r>
            <a:endParaRPr sz="3523">
              <a:solidFill>
                <a:schemeClr val="dk1"/>
              </a:solidFill>
              <a:latin typeface="Calibri"/>
              <a:ea typeface="Calibri"/>
              <a:cs typeface="Calibri"/>
              <a:sym typeface="Calibri"/>
            </a:endParaRPr>
          </a:p>
        </p:txBody>
      </p:sp>
      <p:sp>
        <p:nvSpPr>
          <p:cNvPr id="87" name="Google Shape;87;p16"/>
          <p:cNvSpPr/>
          <p:nvPr/>
        </p:nvSpPr>
        <p:spPr>
          <a:xfrm>
            <a:off x="1386644" y="3731300"/>
            <a:ext cx="3609300" cy="248400"/>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FFFFFF"/>
              </a:buClr>
              <a:buSzPts val="1241"/>
              <a:buFont typeface="Calibri"/>
              <a:buNone/>
            </a:pPr>
            <a:r>
              <a:rPr b="1" lang="en" sz="1241">
                <a:solidFill>
                  <a:srgbClr val="FFFFFF"/>
                </a:solidFill>
                <a:latin typeface="Calibri"/>
                <a:ea typeface="Calibri"/>
                <a:cs typeface="Calibri"/>
                <a:sym typeface="Calibri"/>
              </a:rPr>
              <a:t>7.2M job openings vs 7.6M unemployed</a:t>
            </a:r>
            <a:r>
              <a:rPr b="1" lang="en" sz="1241">
                <a:solidFill>
                  <a:srgbClr val="FFFFFF"/>
                </a:solidFill>
                <a:latin typeface="Calibri"/>
                <a:ea typeface="Calibri"/>
                <a:cs typeface="Calibri"/>
                <a:sym typeface="Calibri"/>
              </a:rPr>
              <a:t> (U.S., 2025</a:t>
            </a:r>
            <a:r>
              <a:rPr b="1" lang="en" sz="1241">
                <a:solidFill>
                  <a:srgbClr val="FFFFFF"/>
                </a:solidFill>
                <a:latin typeface="Calibri"/>
                <a:ea typeface="Calibri"/>
                <a:cs typeface="Calibri"/>
                <a:sym typeface="Calibri"/>
              </a:rPr>
              <a:t>)</a:t>
            </a:r>
            <a:endParaRPr sz="1241">
              <a:solidFill>
                <a:schemeClr val="dk1"/>
              </a:solidFill>
              <a:latin typeface="Calibri"/>
              <a:ea typeface="Calibri"/>
              <a:cs typeface="Calibri"/>
              <a:sym typeface="Calibri"/>
            </a:endParaRPr>
          </a:p>
        </p:txBody>
      </p:sp>
      <p:sp>
        <p:nvSpPr>
          <p:cNvPr id="88" name="Google Shape;88;p16"/>
          <p:cNvSpPr txBox="1"/>
          <p:nvPr/>
        </p:nvSpPr>
        <p:spPr>
          <a:xfrm>
            <a:off x="157025" y="4718950"/>
            <a:ext cx="729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lt1"/>
                </a:solidFill>
              </a:rPr>
              <a:t>Sources: Industry benchmarks from SHRM, U.S. Department of Labor estimates, and U.S. Bureau of Labor Statistics (BLS) labor market data.</a:t>
            </a:r>
            <a:endParaRPr i="1" sz="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eencoded.png" id="94" name="Google Shape;94;p17"/>
          <p:cNvPicPr preferRelativeResize="0"/>
          <p:nvPr/>
        </p:nvPicPr>
        <p:blipFill rotWithShape="1">
          <a:blip r:embed="rId3">
            <a:alphaModFix/>
          </a:blip>
          <a:srcRect b="0" l="0" r="0" t="0"/>
          <a:stretch/>
        </p:blipFill>
        <p:spPr>
          <a:xfrm>
            <a:off x="0" y="0"/>
            <a:ext cx="9144002" cy="5143501"/>
          </a:xfrm>
          <a:prstGeom prst="rect">
            <a:avLst/>
          </a:prstGeom>
          <a:noFill/>
          <a:ln>
            <a:noFill/>
          </a:ln>
        </p:spPr>
      </p:pic>
      <p:sp>
        <p:nvSpPr>
          <p:cNvPr id="95" name="Google Shape;95;p17"/>
          <p:cNvSpPr/>
          <p:nvPr/>
        </p:nvSpPr>
        <p:spPr>
          <a:xfrm>
            <a:off x="571500" y="500063"/>
            <a:ext cx="4480500" cy="360000"/>
          </a:xfrm>
          <a:prstGeom prst="rect">
            <a:avLst/>
          </a:prstGeom>
          <a:noFill/>
          <a:ln>
            <a:noFill/>
          </a:ln>
        </p:spPr>
        <p:txBody>
          <a:bodyPr anchorCtr="0" anchor="t" bIns="0" lIns="0" spcFirstLastPara="1" rIns="0" wrap="square" tIns="0">
            <a:noAutofit/>
          </a:bodyPr>
          <a:lstStyle/>
          <a:p>
            <a:pPr indent="0" lvl="0" marL="0" marR="0" rtl="0" algn="l">
              <a:lnSpc>
                <a:spcPct val="132013"/>
              </a:lnSpc>
              <a:spcBef>
                <a:spcPts val="0"/>
              </a:spcBef>
              <a:spcAft>
                <a:spcPts val="0"/>
              </a:spcAft>
              <a:buClr>
                <a:srgbClr val="FFFFFF"/>
              </a:buClr>
              <a:buSzPts val="2121"/>
              <a:buFont typeface="Calibri"/>
              <a:buNone/>
            </a:pPr>
            <a:r>
              <a:rPr b="1" lang="en" sz="2121">
                <a:solidFill>
                  <a:srgbClr val="FFFFFF"/>
                </a:solidFill>
                <a:latin typeface="Calibri"/>
                <a:ea typeface="Calibri"/>
                <a:cs typeface="Calibri"/>
                <a:sym typeface="Calibri"/>
              </a:rPr>
              <a:t>THE PROBLEM</a:t>
            </a:r>
            <a:endParaRPr sz="2121">
              <a:solidFill>
                <a:schemeClr val="dk1"/>
              </a:solidFill>
              <a:latin typeface="Calibri"/>
              <a:ea typeface="Calibri"/>
              <a:cs typeface="Calibri"/>
              <a:sym typeface="Calibri"/>
            </a:endParaRPr>
          </a:p>
        </p:txBody>
      </p:sp>
      <p:sp>
        <p:nvSpPr>
          <p:cNvPr id="96" name="Google Shape;96;p17"/>
          <p:cNvSpPr/>
          <p:nvPr/>
        </p:nvSpPr>
        <p:spPr>
          <a:xfrm>
            <a:off x="571500" y="902959"/>
            <a:ext cx="4480500" cy="174900"/>
          </a:xfrm>
          <a:prstGeom prst="rect">
            <a:avLst/>
          </a:prstGeom>
          <a:noFill/>
          <a:ln>
            <a:noFill/>
          </a:ln>
        </p:spPr>
        <p:txBody>
          <a:bodyPr anchorCtr="0" anchor="t" bIns="0" lIns="0" spcFirstLastPara="1" rIns="0" wrap="square" tIns="0">
            <a:noAutofit/>
          </a:bodyPr>
          <a:lstStyle/>
          <a:p>
            <a:pPr indent="0" lvl="0" marL="0" marR="0" rtl="0" algn="l">
              <a:lnSpc>
                <a:spcPct val="135593"/>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The Recruitment Efficiency Crisis</a:t>
            </a:r>
            <a:endParaRPr sz="885">
              <a:solidFill>
                <a:schemeClr val="dk1"/>
              </a:solidFill>
              <a:latin typeface="Calibri"/>
              <a:ea typeface="Calibri"/>
              <a:cs typeface="Calibri"/>
              <a:sym typeface="Calibri"/>
            </a:endParaRPr>
          </a:p>
        </p:txBody>
      </p:sp>
      <p:sp>
        <p:nvSpPr>
          <p:cNvPr id="97" name="Google Shape;97;p17"/>
          <p:cNvSpPr/>
          <p:nvPr/>
        </p:nvSpPr>
        <p:spPr>
          <a:xfrm>
            <a:off x="571500" y="1278006"/>
            <a:ext cx="228600" cy="2286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98" name="Google Shape;98;p17"/>
          <p:cNvPicPr preferRelativeResize="0"/>
          <p:nvPr/>
        </p:nvPicPr>
        <p:blipFill rotWithShape="1">
          <a:blip r:embed="rId4">
            <a:alphaModFix/>
          </a:blip>
          <a:srcRect b="0" l="0" r="0" t="0"/>
          <a:stretch/>
        </p:blipFill>
        <p:spPr>
          <a:xfrm>
            <a:off x="635794" y="1335156"/>
            <a:ext cx="100013" cy="114300"/>
          </a:xfrm>
          <a:prstGeom prst="rect">
            <a:avLst/>
          </a:prstGeom>
          <a:noFill/>
          <a:ln>
            <a:noFill/>
          </a:ln>
        </p:spPr>
      </p:pic>
      <p:sp>
        <p:nvSpPr>
          <p:cNvPr id="99" name="Google Shape;99;p17"/>
          <p:cNvSpPr/>
          <p:nvPr/>
        </p:nvSpPr>
        <p:spPr>
          <a:xfrm>
            <a:off x="871538" y="1309260"/>
            <a:ext cx="966600" cy="166200"/>
          </a:xfrm>
          <a:prstGeom prst="rect">
            <a:avLst/>
          </a:prstGeom>
          <a:noFill/>
          <a:ln>
            <a:noFill/>
          </a:ln>
        </p:spPr>
        <p:txBody>
          <a:bodyPr anchorCtr="0" anchor="t" bIns="0" lIns="0" spcFirstLastPara="1" rIns="0" wrap="square" tIns="0">
            <a:noAutofit/>
          </a:bodyPr>
          <a:lstStyle/>
          <a:p>
            <a:pPr indent="0" lvl="0" marL="0" marR="0" rtl="0" algn="l">
              <a:lnSpc>
                <a:spcPct val="131894"/>
              </a:lnSpc>
              <a:spcBef>
                <a:spcPts val="0"/>
              </a:spcBef>
              <a:spcAft>
                <a:spcPts val="0"/>
              </a:spcAft>
              <a:buClr>
                <a:srgbClr val="B8A3FF"/>
              </a:buClr>
              <a:buSzPts val="834"/>
              <a:buFont typeface="Calibri"/>
              <a:buNone/>
            </a:pPr>
            <a:r>
              <a:rPr b="1" lang="en" sz="834">
                <a:solidFill>
                  <a:srgbClr val="B8A3FF"/>
                </a:solidFill>
                <a:latin typeface="Calibri"/>
                <a:ea typeface="Calibri"/>
                <a:cs typeface="Calibri"/>
                <a:sym typeface="Calibri"/>
              </a:rPr>
              <a:t>Recruiters Face:</a:t>
            </a:r>
            <a:endParaRPr sz="834">
              <a:solidFill>
                <a:schemeClr val="dk1"/>
              </a:solidFill>
              <a:latin typeface="Calibri"/>
              <a:ea typeface="Calibri"/>
              <a:cs typeface="Calibri"/>
              <a:sym typeface="Calibri"/>
            </a:endParaRPr>
          </a:p>
        </p:txBody>
      </p:sp>
      <p:pic>
        <p:nvPicPr>
          <p:cNvPr descr="preencoded.png" id="100" name="Google Shape;100;p17"/>
          <p:cNvPicPr preferRelativeResize="0"/>
          <p:nvPr/>
        </p:nvPicPr>
        <p:blipFill rotWithShape="1">
          <a:blip r:embed="rId5">
            <a:alphaModFix/>
          </a:blip>
          <a:srcRect b="0" l="0" r="0" t="0"/>
          <a:stretch/>
        </p:blipFill>
        <p:spPr>
          <a:xfrm>
            <a:off x="871538" y="1592331"/>
            <a:ext cx="85725" cy="85725"/>
          </a:xfrm>
          <a:prstGeom prst="rect">
            <a:avLst/>
          </a:prstGeom>
          <a:noFill/>
          <a:ln>
            <a:noFill/>
          </a:ln>
        </p:spPr>
      </p:pic>
      <p:sp>
        <p:nvSpPr>
          <p:cNvPr id="101" name="Google Shape;101;p17"/>
          <p:cNvSpPr/>
          <p:nvPr/>
        </p:nvSpPr>
        <p:spPr>
          <a:xfrm>
            <a:off x="1014413" y="1563756"/>
            <a:ext cx="33138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E</a:t>
            </a:r>
            <a:r>
              <a:rPr lang="en" sz="727">
                <a:solidFill>
                  <a:srgbClr val="D4C5FF"/>
                </a:solidFill>
                <a:latin typeface="Calibri"/>
                <a:ea typeface="Calibri"/>
                <a:cs typeface="Calibri"/>
                <a:sym typeface="Calibri"/>
              </a:rPr>
              <a:t>ndless hours — manually searching — fragmented platforms</a:t>
            </a:r>
            <a:endParaRPr sz="727">
              <a:solidFill>
                <a:schemeClr val="dk1"/>
              </a:solidFill>
              <a:latin typeface="Calibri"/>
              <a:ea typeface="Calibri"/>
              <a:cs typeface="Calibri"/>
              <a:sym typeface="Calibri"/>
            </a:endParaRPr>
          </a:p>
        </p:txBody>
      </p:sp>
      <p:pic>
        <p:nvPicPr>
          <p:cNvPr descr="preencoded.png" id="102" name="Google Shape;102;p17"/>
          <p:cNvPicPr preferRelativeResize="0"/>
          <p:nvPr/>
        </p:nvPicPr>
        <p:blipFill rotWithShape="1">
          <a:blip r:embed="rId5">
            <a:alphaModFix/>
          </a:blip>
          <a:srcRect b="0" l="0" r="0" t="0"/>
          <a:stretch/>
        </p:blipFill>
        <p:spPr>
          <a:xfrm>
            <a:off x="871538" y="1778068"/>
            <a:ext cx="85725" cy="85725"/>
          </a:xfrm>
          <a:prstGeom prst="rect">
            <a:avLst/>
          </a:prstGeom>
          <a:noFill/>
          <a:ln>
            <a:noFill/>
          </a:ln>
        </p:spPr>
      </p:pic>
      <p:sp>
        <p:nvSpPr>
          <p:cNvPr id="103" name="Google Shape;103;p17"/>
          <p:cNvSpPr/>
          <p:nvPr/>
        </p:nvSpPr>
        <p:spPr>
          <a:xfrm>
            <a:off x="1014413" y="1749493"/>
            <a:ext cx="23844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H</a:t>
            </a:r>
            <a:r>
              <a:rPr lang="en" sz="727">
                <a:solidFill>
                  <a:srgbClr val="D4C5FF"/>
                </a:solidFill>
                <a:latin typeface="Calibri"/>
                <a:ea typeface="Calibri"/>
                <a:cs typeface="Calibri"/>
                <a:sym typeface="Calibri"/>
              </a:rPr>
              <a:t>undreds of resumes</a:t>
            </a:r>
            <a:r>
              <a:rPr lang="en" sz="727">
                <a:solidFill>
                  <a:srgbClr val="D4C5FF"/>
                </a:solidFill>
                <a:latin typeface="Calibri"/>
                <a:ea typeface="Calibri"/>
                <a:cs typeface="Calibri"/>
                <a:sym typeface="Calibri"/>
              </a:rPr>
              <a:t> per position</a:t>
            </a:r>
            <a:endParaRPr sz="727">
              <a:solidFill>
                <a:schemeClr val="dk1"/>
              </a:solidFill>
              <a:latin typeface="Calibri"/>
              <a:ea typeface="Calibri"/>
              <a:cs typeface="Calibri"/>
              <a:sym typeface="Calibri"/>
            </a:endParaRPr>
          </a:p>
        </p:txBody>
      </p:sp>
      <p:pic>
        <p:nvPicPr>
          <p:cNvPr descr="preencoded.png" id="104" name="Google Shape;104;p17"/>
          <p:cNvPicPr preferRelativeResize="0"/>
          <p:nvPr/>
        </p:nvPicPr>
        <p:blipFill rotWithShape="1">
          <a:blip r:embed="rId5">
            <a:alphaModFix/>
          </a:blip>
          <a:srcRect b="0" l="0" r="0" t="0"/>
          <a:stretch/>
        </p:blipFill>
        <p:spPr>
          <a:xfrm>
            <a:off x="871538" y="1963806"/>
            <a:ext cx="85725" cy="85725"/>
          </a:xfrm>
          <a:prstGeom prst="rect">
            <a:avLst/>
          </a:prstGeom>
          <a:noFill/>
          <a:ln>
            <a:noFill/>
          </a:ln>
        </p:spPr>
      </p:pic>
      <p:sp>
        <p:nvSpPr>
          <p:cNvPr id="105" name="Google Shape;105;p17"/>
          <p:cNvSpPr/>
          <p:nvPr/>
        </p:nvSpPr>
        <p:spPr>
          <a:xfrm>
            <a:off x="1014413" y="1935231"/>
            <a:ext cx="30750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I</a:t>
            </a:r>
            <a:r>
              <a:rPr lang="en" sz="727">
                <a:solidFill>
                  <a:srgbClr val="D4C5FF"/>
                </a:solidFill>
                <a:latin typeface="Calibri"/>
                <a:ea typeface="Calibri"/>
                <a:cs typeface="Calibri"/>
                <a:sym typeface="Calibri"/>
              </a:rPr>
              <a:t>rrelevant applications from keyword-only matching</a:t>
            </a:r>
            <a:endParaRPr sz="727">
              <a:solidFill>
                <a:schemeClr val="dk1"/>
              </a:solidFill>
              <a:latin typeface="Calibri"/>
              <a:ea typeface="Calibri"/>
              <a:cs typeface="Calibri"/>
              <a:sym typeface="Calibri"/>
            </a:endParaRPr>
          </a:p>
        </p:txBody>
      </p:sp>
      <p:pic>
        <p:nvPicPr>
          <p:cNvPr descr="preencoded.png" id="106" name="Google Shape;106;p17"/>
          <p:cNvPicPr preferRelativeResize="0"/>
          <p:nvPr/>
        </p:nvPicPr>
        <p:blipFill rotWithShape="1">
          <a:blip r:embed="rId5">
            <a:alphaModFix/>
          </a:blip>
          <a:srcRect b="0" l="0" r="0" t="0"/>
          <a:stretch/>
        </p:blipFill>
        <p:spPr>
          <a:xfrm>
            <a:off x="871538" y="2149543"/>
            <a:ext cx="85725" cy="85725"/>
          </a:xfrm>
          <a:prstGeom prst="rect">
            <a:avLst/>
          </a:prstGeom>
          <a:noFill/>
          <a:ln>
            <a:noFill/>
          </a:ln>
        </p:spPr>
      </p:pic>
      <p:sp>
        <p:nvSpPr>
          <p:cNvPr id="107" name="Google Shape;107;p17"/>
          <p:cNvSpPr/>
          <p:nvPr/>
        </p:nvSpPr>
        <p:spPr>
          <a:xfrm>
            <a:off x="1014413" y="2120968"/>
            <a:ext cx="27519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Pay expensive subscription costs with limited effectiveness</a:t>
            </a:r>
            <a:endParaRPr sz="727">
              <a:solidFill>
                <a:schemeClr val="dk1"/>
              </a:solidFill>
              <a:latin typeface="Calibri"/>
              <a:ea typeface="Calibri"/>
              <a:cs typeface="Calibri"/>
              <a:sym typeface="Calibri"/>
            </a:endParaRPr>
          </a:p>
        </p:txBody>
      </p:sp>
      <p:pic>
        <p:nvPicPr>
          <p:cNvPr descr="preencoded.png" id="108" name="Google Shape;108;p17"/>
          <p:cNvPicPr preferRelativeResize="0"/>
          <p:nvPr/>
        </p:nvPicPr>
        <p:blipFill rotWithShape="1">
          <a:blip r:embed="rId5">
            <a:alphaModFix/>
          </a:blip>
          <a:srcRect b="0" l="0" r="0" t="0"/>
          <a:stretch/>
        </p:blipFill>
        <p:spPr>
          <a:xfrm>
            <a:off x="871538" y="2335281"/>
            <a:ext cx="85725" cy="85725"/>
          </a:xfrm>
          <a:prstGeom prst="rect">
            <a:avLst/>
          </a:prstGeom>
          <a:noFill/>
          <a:ln>
            <a:noFill/>
          </a:ln>
        </p:spPr>
      </p:pic>
      <p:sp>
        <p:nvSpPr>
          <p:cNvPr id="109" name="Google Shape;109;p17"/>
          <p:cNvSpPr/>
          <p:nvPr/>
        </p:nvSpPr>
        <p:spPr>
          <a:xfrm>
            <a:off x="1014413" y="2306706"/>
            <a:ext cx="24918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L</a:t>
            </a:r>
            <a:r>
              <a:rPr lang="en" sz="727">
                <a:solidFill>
                  <a:srgbClr val="D4C5FF"/>
                </a:solidFill>
                <a:latin typeface="Calibri"/>
                <a:ea typeface="Calibri"/>
                <a:cs typeface="Calibri"/>
                <a:sym typeface="Calibri"/>
              </a:rPr>
              <a:t>engthy hiring cycles that delay business growth</a:t>
            </a:r>
            <a:endParaRPr sz="727">
              <a:solidFill>
                <a:schemeClr val="dk1"/>
              </a:solidFill>
              <a:latin typeface="Calibri"/>
              <a:ea typeface="Calibri"/>
              <a:cs typeface="Calibri"/>
              <a:sym typeface="Calibri"/>
            </a:endParaRPr>
          </a:p>
        </p:txBody>
      </p:sp>
      <p:sp>
        <p:nvSpPr>
          <p:cNvPr id="110" name="Google Shape;110;p17"/>
          <p:cNvSpPr/>
          <p:nvPr/>
        </p:nvSpPr>
        <p:spPr>
          <a:xfrm>
            <a:off x="571500" y="2585312"/>
            <a:ext cx="228600" cy="2286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11" name="Google Shape;111;p17"/>
          <p:cNvPicPr preferRelativeResize="0"/>
          <p:nvPr/>
        </p:nvPicPr>
        <p:blipFill rotWithShape="1">
          <a:blip r:embed="rId6">
            <a:alphaModFix/>
          </a:blip>
          <a:srcRect b="0" l="0" r="0" t="0"/>
          <a:stretch/>
        </p:blipFill>
        <p:spPr>
          <a:xfrm>
            <a:off x="628650" y="2642462"/>
            <a:ext cx="114300" cy="114300"/>
          </a:xfrm>
          <a:prstGeom prst="rect">
            <a:avLst/>
          </a:prstGeom>
          <a:noFill/>
          <a:ln>
            <a:noFill/>
          </a:ln>
        </p:spPr>
      </p:pic>
      <p:sp>
        <p:nvSpPr>
          <p:cNvPr id="112" name="Google Shape;112;p17"/>
          <p:cNvSpPr/>
          <p:nvPr/>
        </p:nvSpPr>
        <p:spPr>
          <a:xfrm>
            <a:off x="871538" y="2616566"/>
            <a:ext cx="1037400" cy="166200"/>
          </a:xfrm>
          <a:prstGeom prst="rect">
            <a:avLst/>
          </a:prstGeom>
          <a:noFill/>
          <a:ln>
            <a:noFill/>
          </a:ln>
        </p:spPr>
        <p:txBody>
          <a:bodyPr anchorCtr="0" anchor="t" bIns="0" lIns="0" spcFirstLastPara="1" rIns="0" wrap="square" tIns="0">
            <a:noAutofit/>
          </a:bodyPr>
          <a:lstStyle/>
          <a:p>
            <a:pPr indent="0" lvl="0" marL="0" marR="0" rtl="0" algn="l">
              <a:lnSpc>
                <a:spcPct val="131894"/>
              </a:lnSpc>
              <a:spcBef>
                <a:spcPts val="0"/>
              </a:spcBef>
              <a:spcAft>
                <a:spcPts val="0"/>
              </a:spcAft>
              <a:buClr>
                <a:srgbClr val="B8A3FF"/>
              </a:buClr>
              <a:buSzPts val="834"/>
              <a:buFont typeface="Calibri"/>
              <a:buNone/>
            </a:pPr>
            <a:r>
              <a:rPr b="1" lang="en" sz="834">
                <a:solidFill>
                  <a:srgbClr val="B8A3FF"/>
                </a:solidFill>
                <a:latin typeface="Calibri"/>
                <a:ea typeface="Calibri"/>
                <a:cs typeface="Calibri"/>
                <a:sym typeface="Calibri"/>
              </a:rPr>
              <a:t>Job Seekers Face:</a:t>
            </a:r>
            <a:endParaRPr sz="834">
              <a:solidFill>
                <a:schemeClr val="dk1"/>
              </a:solidFill>
              <a:latin typeface="Calibri"/>
              <a:ea typeface="Calibri"/>
              <a:cs typeface="Calibri"/>
              <a:sym typeface="Calibri"/>
            </a:endParaRPr>
          </a:p>
        </p:txBody>
      </p:sp>
      <p:pic>
        <p:nvPicPr>
          <p:cNvPr descr="preencoded.png" id="113" name="Google Shape;113;p17"/>
          <p:cNvPicPr preferRelativeResize="0"/>
          <p:nvPr/>
        </p:nvPicPr>
        <p:blipFill rotWithShape="1">
          <a:blip r:embed="rId5">
            <a:alphaModFix/>
          </a:blip>
          <a:srcRect b="0" l="0" r="0" t="0"/>
          <a:stretch/>
        </p:blipFill>
        <p:spPr>
          <a:xfrm>
            <a:off x="871538" y="2899637"/>
            <a:ext cx="85725" cy="85725"/>
          </a:xfrm>
          <a:prstGeom prst="rect">
            <a:avLst/>
          </a:prstGeom>
          <a:noFill/>
          <a:ln>
            <a:noFill/>
          </a:ln>
        </p:spPr>
      </p:pic>
      <p:sp>
        <p:nvSpPr>
          <p:cNvPr id="114" name="Google Shape;114;p17"/>
          <p:cNvSpPr/>
          <p:nvPr/>
        </p:nvSpPr>
        <p:spPr>
          <a:xfrm>
            <a:off x="1014413" y="2871062"/>
            <a:ext cx="26850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E</a:t>
            </a:r>
            <a:r>
              <a:rPr lang="en" sz="727">
                <a:solidFill>
                  <a:srgbClr val="D4C5FF"/>
                </a:solidFill>
                <a:latin typeface="Calibri"/>
                <a:ea typeface="Calibri"/>
                <a:cs typeface="Calibri"/>
                <a:sym typeface="Calibri"/>
              </a:rPr>
              <a:t>ndless hours — applying manually —  countless jobs</a:t>
            </a:r>
            <a:endParaRPr sz="727">
              <a:solidFill>
                <a:schemeClr val="dk1"/>
              </a:solidFill>
              <a:latin typeface="Calibri"/>
              <a:ea typeface="Calibri"/>
              <a:cs typeface="Calibri"/>
              <a:sym typeface="Calibri"/>
            </a:endParaRPr>
          </a:p>
        </p:txBody>
      </p:sp>
      <p:pic>
        <p:nvPicPr>
          <p:cNvPr descr="preencoded.png" id="115" name="Google Shape;115;p17"/>
          <p:cNvPicPr preferRelativeResize="0"/>
          <p:nvPr/>
        </p:nvPicPr>
        <p:blipFill rotWithShape="1">
          <a:blip r:embed="rId5">
            <a:alphaModFix/>
          </a:blip>
          <a:srcRect b="0" l="0" r="0" t="0"/>
          <a:stretch/>
        </p:blipFill>
        <p:spPr>
          <a:xfrm>
            <a:off x="871538" y="3085374"/>
            <a:ext cx="85725" cy="85725"/>
          </a:xfrm>
          <a:prstGeom prst="rect">
            <a:avLst/>
          </a:prstGeom>
          <a:noFill/>
          <a:ln>
            <a:noFill/>
          </a:ln>
        </p:spPr>
      </p:pic>
      <p:sp>
        <p:nvSpPr>
          <p:cNvPr id="116" name="Google Shape;116;p17"/>
          <p:cNvSpPr/>
          <p:nvPr/>
        </p:nvSpPr>
        <p:spPr>
          <a:xfrm>
            <a:off x="1014413" y="3056799"/>
            <a:ext cx="30630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Miss most relevant opportunities due to limited platform visibility</a:t>
            </a:r>
            <a:endParaRPr sz="727">
              <a:solidFill>
                <a:schemeClr val="dk1"/>
              </a:solidFill>
              <a:latin typeface="Calibri"/>
              <a:ea typeface="Calibri"/>
              <a:cs typeface="Calibri"/>
              <a:sym typeface="Calibri"/>
            </a:endParaRPr>
          </a:p>
        </p:txBody>
      </p:sp>
      <p:pic>
        <p:nvPicPr>
          <p:cNvPr descr="preencoded.png" id="117" name="Google Shape;117;p17"/>
          <p:cNvPicPr preferRelativeResize="0"/>
          <p:nvPr/>
        </p:nvPicPr>
        <p:blipFill rotWithShape="1">
          <a:blip r:embed="rId5">
            <a:alphaModFix/>
          </a:blip>
          <a:srcRect b="0" l="0" r="0" t="0"/>
          <a:stretch/>
        </p:blipFill>
        <p:spPr>
          <a:xfrm>
            <a:off x="871538" y="3271112"/>
            <a:ext cx="85725" cy="85725"/>
          </a:xfrm>
          <a:prstGeom prst="rect">
            <a:avLst/>
          </a:prstGeom>
          <a:noFill/>
          <a:ln>
            <a:noFill/>
          </a:ln>
        </p:spPr>
      </p:pic>
      <p:sp>
        <p:nvSpPr>
          <p:cNvPr id="118" name="Google Shape;118;p17"/>
          <p:cNvSpPr/>
          <p:nvPr/>
        </p:nvSpPr>
        <p:spPr>
          <a:xfrm>
            <a:off x="1014413" y="3242537"/>
            <a:ext cx="26070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Receive zero response from the majority of applications</a:t>
            </a:r>
            <a:endParaRPr sz="727">
              <a:solidFill>
                <a:schemeClr val="dk1"/>
              </a:solidFill>
              <a:latin typeface="Calibri"/>
              <a:ea typeface="Calibri"/>
              <a:cs typeface="Calibri"/>
              <a:sym typeface="Calibri"/>
            </a:endParaRPr>
          </a:p>
        </p:txBody>
      </p:sp>
      <p:pic>
        <p:nvPicPr>
          <p:cNvPr descr="preencoded.png" id="119" name="Google Shape;119;p17"/>
          <p:cNvPicPr preferRelativeResize="0"/>
          <p:nvPr/>
        </p:nvPicPr>
        <p:blipFill rotWithShape="1">
          <a:blip r:embed="rId5">
            <a:alphaModFix/>
          </a:blip>
          <a:srcRect b="0" l="0" r="0" t="0"/>
          <a:stretch/>
        </p:blipFill>
        <p:spPr>
          <a:xfrm>
            <a:off x="871538" y="3456849"/>
            <a:ext cx="85725" cy="85725"/>
          </a:xfrm>
          <a:prstGeom prst="rect">
            <a:avLst/>
          </a:prstGeom>
          <a:noFill/>
          <a:ln>
            <a:noFill/>
          </a:ln>
        </p:spPr>
      </p:pic>
      <p:sp>
        <p:nvSpPr>
          <p:cNvPr id="120" name="Google Shape;120;p17"/>
          <p:cNvSpPr/>
          <p:nvPr/>
        </p:nvSpPr>
        <p:spPr>
          <a:xfrm>
            <a:off x="1014413" y="3428274"/>
            <a:ext cx="3113400" cy="150000"/>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Manage profiles across multiple platforms with application fatigue</a:t>
            </a:r>
            <a:endParaRPr sz="727">
              <a:solidFill>
                <a:schemeClr val="dk1"/>
              </a:solidFill>
              <a:latin typeface="Calibri"/>
              <a:ea typeface="Calibri"/>
              <a:cs typeface="Calibri"/>
              <a:sym typeface="Calibri"/>
            </a:endParaRPr>
          </a:p>
        </p:txBody>
      </p:sp>
      <p:sp>
        <p:nvSpPr>
          <p:cNvPr id="121" name="Google Shape;121;p17"/>
          <p:cNvSpPr/>
          <p:nvPr/>
        </p:nvSpPr>
        <p:spPr>
          <a:xfrm>
            <a:off x="5409242" y="1035844"/>
            <a:ext cx="3520500" cy="3571800"/>
          </a:xfrm>
          <a:prstGeom prst="rect">
            <a:avLst/>
          </a:prstGeom>
          <a:solidFill>
            <a:srgbClr val="FFFFFF">
              <a:alpha val="4710"/>
            </a:srgbClr>
          </a:solidFill>
          <a:ln cap="flat" cmpd="sng" w="18275">
            <a:solidFill>
              <a:srgbClr val="8B5CF6">
                <a:alpha val="298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22" name="Google Shape;122;p17"/>
          <p:cNvPicPr preferRelativeResize="0"/>
          <p:nvPr/>
        </p:nvPicPr>
        <p:blipFill rotWithShape="1">
          <a:blip r:embed="rId7">
            <a:alphaModFix amt="95000"/>
          </a:blip>
          <a:srcRect b="0" l="0" r="0" t="0"/>
          <a:stretch/>
        </p:blipFill>
        <p:spPr>
          <a:xfrm>
            <a:off x="5409242" y="1035844"/>
            <a:ext cx="3520419" cy="3571875"/>
          </a:xfrm>
          <a:prstGeom prst="rect">
            <a:avLst/>
          </a:prstGeom>
          <a:noFill/>
          <a:ln>
            <a:noFill/>
          </a:ln>
        </p:spPr>
      </p:pic>
      <p:sp>
        <p:nvSpPr>
          <p:cNvPr id="123" name="Google Shape;123;p17"/>
          <p:cNvSpPr/>
          <p:nvPr/>
        </p:nvSpPr>
        <p:spPr>
          <a:xfrm>
            <a:off x="9031534" y="5026756"/>
            <a:ext cx="68400" cy="68400"/>
          </a:xfrm>
          <a:prstGeom prst="rect">
            <a:avLst/>
          </a:prstGeom>
          <a:solidFill>
            <a:schemeClr val="accent2"/>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 name="Google Shape;124;p17"/>
          <p:cNvPicPr preferRelativeResize="0"/>
          <p:nvPr/>
        </p:nvPicPr>
        <p:blipFill>
          <a:blip r:embed="rId8">
            <a:alphaModFix/>
          </a:blip>
          <a:stretch>
            <a:fillRect/>
          </a:stretch>
        </p:blipFill>
        <p:spPr>
          <a:xfrm>
            <a:off x="524787" y="1248485"/>
            <a:ext cx="3602825" cy="277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preencoded.png" id="130" name="Google Shape;130;p1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reencoded.png" id="131" name="Google Shape;131;p18"/>
          <p:cNvPicPr preferRelativeResize="0"/>
          <p:nvPr/>
        </p:nvPicPr>
        <p:blipFill rotWithShape="1">
          <a:blip r:embed="rId4">
            <a:alphaModFix amt="95000"/>
          </a:blip>
          <a:srcRect b="0" l="0" r="0" t="0"/>
          <a:stretch/>
        </p:blipFill>
        <p:spPr>
          <a:xfrm>
            <a:off x="3429000" y="357188"/>
            <a:ext cx="2286000" cy="1285875"/>
          </a:xfrm>
          <a:prstGeom prst="rect">
            <a:avLst/>
          </a:prstGeom>
          <a:noFill/>
          <a:ln>
            <a:noFill/>
          </a:ln>
        </p:spPr>
      </p:pic>
      <p:sp>
        <p:nvSpPr>
          <p:cNvPr id="132" name="Google Shape;132;p18"/>
          <p:cNvSpPr/>
          <p:nvPr/>
        </p:nvSpPr>
        <p:spPr>
          <a:xfrm>
            <a:off x="571500" y="1957388"/>
            <a:ext cx="8001000" cy="360034"/>
          </a:xfrm>
          <a:prstGeom prst="rect">
            <a:avLst/>
          </a:prstGeom>
          <a:noFill/>
          <a:ln>
            <a:noFill/>
          </a:ln>
        </p:spPr>
        <p:txBody>
          <a:bodyPr anchorCtr="0" anchor="t" bIns="0" lIns="0" spcFirstLastPara="1" rIns="0" wrap="square" tIns="0">
            <a:noAutofit/>
          </a:bodyPr>
          <a:lstStyle/>
          <a:p>
            <a:pPr indent="0" lvl="0" marL="0" marR="0" rtl="0" algn="ctr">
              <a:lnSpc>
                <a:spcPct val="132013"/>
              </a:lnSpc>
              <a:spcBef>
                <a:spcPts val="0"/>
              </a:spcBef>
              <a:spcAft>
                <a:spcPts val="0"/>
              </a:spcAft>
              <a:buClr>
                <a:srgbClr val="FFFFFF"/>
              </a:buClr>
              <a:buSzPts val="2121"/>
              <a:buFont typeface="Calibri"/>
              <a:buNone/>
            </a:pPr>
            <a:r>
              <a:rPr b="1" lang="en" sz="2121">
                <a:solidFill>
                  <a:srgbClr val="FFFFFF"/>
                </a:solidFill>
                <a:latin typeface="Calibri"/>
                <a:ea typeface="Calibri"/>
                <a:cs typeface="Calibri"/>
                <a:sym typeface="Calibri"/>
              </a:rPr>
              <a:t>THE SOLUTION - MATCHIFY</a:t>
            </a:r>
            <a:endParaRPr sz="2121">
              <a:solidFill>
                <a:schemeClr val="dk1"/>
              </a:solidFill>
              <a:latin typeface="Calibri"/>
              <a:ea typeface="Calibri"/>
              <a:cs typeface="Calibri"/>
              <a:sym typeface="Calibri"/>
            </a:endParaRPr>
          </a:p>
        </p:txBody>
      </p:sp>
      <p:sp>
        <p:nvSpPr>
          <p:cNvPr id="133" name="Google Shape;133;p18"/>
          <p:cNvSpPr/>
          <p:nvPr/>
        </p:nvSpPr>
        <p:spPr>
          <a:xfrm>
            <a:off x="571500" y="2403146"/>
            <a:ext cx="8001000" cy="200025"/>
          </a:xfrm>
          <a:prstGeom prst="rect">
            <a:avLst/>
          </a:prstGeom>
          <a:noFill/>
          <a:ln>
            <a:noFill/>
          </a:ln>
        </p:spPr>
        <p:txBody>
          <a:bodyPr anchorCtr="0" anchor="t" bIns="0" lIns="0" spcFirstLastPara="1" rIns="0" wrap="square" tIns="0">
            <a:noAutofit/>
          </a:bodyPr>
          <a:lstStyle/>
          <a:p>
            <a:pPr indent="0" lvl="0" marL="0" marR="0" rtl="0" algn="ctr">
              <a:lnSpc>
                <a:spcPct val="162107"/>
              </a:lnSpc>
              <a:spcBef>
                <a:spcPts val="0"/>
              </a:spcBef>
              <a:spcAft>
                <a:spcPts val="0"/>
              </a:spcAft>
              <a:buClr>
                <a:srgbClr val="8B5CF6"/>
              </a:buClr>
              <a:buSzPts val="987"/>
              <a:buFont typeface="Calibri"/>
              <a:buNone/>
            </a:pPr>
            <a:r>
              <a:rPr b="1" lang="en" sz="987">
                <a:solidFill>
                  <a:srgbClr val="8B5CF6"/>
                </a:solidFill>
                <a:latin typeface="Calibri"/>
                <a:ea typeface="Calibri"/>
                <a:cs typeface="Calibri"/>
                <a:sym typeface="Calibri"/>
              </a:rPr>
              <a:t>Autonomous AI Agents for Intelligent Job Matching</a:t>
            </a:r>
            <a:endParaRPr sz="987">
              <a:solidFill>
                <a:schemeClr val="dk1"/>
              </a:solidFill>
              <a:latin typeface="Calibri"/>
              <a:ea typeface="Calibri"/>
              <a:cs typeface="Calibri"/>
              <a:sym typeface="Calibri"/>
            </a:endParaRPr>
          </a:p>
        </p:txBody>
      </p:sp>
      <p:sp>
        <p:nvSpPr>
          <p:cNvPr id="134" name="Google Shape;134;p18"/>
          <p:cNvSpPr/>
          <p:nvPr/>
        </p:nvSpPr>
        <p:spPr>
          <a:xfrm>
            <a:off x="571500" y="2817484"/>
            <a:ext cx="3857625" cy="1630561"/>
          </a:xfrm>
          <a:prstGeom prst="rect">
            <a:avLst/>
          </a:prstGeom>
          <a:solidFill>
            <a:srgbClr val="FFFFFF">
              <a:alpha val="2745"/>
            </a:srgbClr>
          </a:solidFill>
          <a:ln cap="flat" cmpd="sng" w="18275">
            <a:solidFill>
              <a:srgbClr val="8B5CF6">
                <a:alpha val="24705"/>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8"/>
          <p:cNvSpPr/>
          <p:nvPr/>
        </p:nvSpPr>
        <p:spPr>
          <a:xfrm>
            <a:off x="785813" y="2917496"/>
            <a:ext cx="357188" cy="35718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36" name="Google Shape;136;p18"/>
          <p:cNvPicPr preferRelativeResize="0"/>
          <p:nvPr/>
        </p:nvPicPr>
        <p:blipFill rotWithShape="1">
          <a:blip r:embed="rId5">
            <a:alphaModFix/>
          </a:blip>
          <a:srcRect b="0" l="0" r="0" t="0"/>
          <a:stretch/>
        </p:blipFill>
        <p:spPr>
          <a:xfrm>
            <a:off x="886606" y="2996078"/>
            <a:ext cx="155600" cy="200025"/>
          </a:xfrm>
          <a:prstGeom prst="rect">
            <a:avLst/>
          </a:prstGeom>
          <a:noFill/>
          <a:ln>
            <a:noFill/>
          </a:ln>
        </p:spPr>
      </p:pic>
      <p:sp>
        <p:nvSpPr>
          <p:cNvPr id="137" name="Google Shape;137;p18"/>
          <p:cNvSpPr/>
          <p:nvPr/>
        </p:nvSpPr>
        <p:spPr>
          <a:xfrm>
            <a:off x="1228725" y="2988934"/>
            <a:ext cx="1197583" cy="214313"/>
          </a:xfrm>
          <a:prstGeom prst="rect">
            <a:avLst/>
          </a:prstGeom>
          <a:noFill/>
          <a:ln>
            <a:noFill/>
          </a:ln>
        </p:spPr>
        <p:txBody>
          <a:bodyPr anchorCtr="0" anchor="t" bIns="0" lIns="0" spcFirstLastPara="1" rIns="0" wrap="square" tIns="0">
            <a:noAutofit/>
          </a:bodyPr>
          <a:lstStyle/>
          <a:p>
            <a:pPr indent="0" lvl="0" marL="0" marR="0" rtl="0" algn="l">
              <a:lnSpc>
                <a:spcPct val="137614"/>
              </a:lnSpc>
              <a:spcBef>
                <a:spcPts val="0"/>
              </a:spcBef>
              <a:spcAft>
                <a:spcPts val="0"/>
              </a:spcAft>
              <a:buClr>
                <a:srgbClr val="FFFFFF"/>
              </a:buClr>
              <a:buSzPts val="1090"/>
              <a:buFont typeface="Calibri"/>
              <a:buNone/>
            </a:pPr>
            <a:r>
              <a:rPr b="1" lang="en" sz="1090">
                <a:solidFill>
                  <a:srgbClr val="FFFFFF"/>
                </a:solidFill>
                <a:latin typeface="Calibri"/>
                <a:ea typeface="Calibri"/>
                <a:cs typeface="Calibri"/>
                <a:sym typeface="Calibri"/>
              </a:rPr>
              <a:t>For Job Seekers</a:t>
            </a:r>
            <a:endParaRPr sz="1090">
              <a:solidFill>
                <a:schemeClr val="dk1"/>
              </a:solidFill>
              <a:latin typeface="Calibri"/>
              <a:ea typeface="Calibri"/>
              <a:cs typeface="Calibri"/>
              <a:sym typeface="Calibri"/>
            </a:endParaRPr>
          </a:p>
        </p:txBody>
      </p:sp>
      <p:sp>
        <p:nvSpPr>
          <p:cNvPr id="138" name="Google Shape;138;p18"/>
          <p:cNvSpPr/>
          <p:nvPr/>
        </p:nvSpPr>
        <p:spPr>
          <a:xfrm>
            <a:off x="785813" y="3360409"/>
            <a:ext cx="3429000" cy="466130"/>
          </a:xfrm>
          <a:prstGeom prst="rect">
            <a:avLst/>
          </a:prstGeom>
          <a:noFill/>
          <a:ln>
            <a:noFill/>
          </a:ln>
        </p:spPr>
        <p:txBody>
          <a:bodyPr anchorCtr="0" anchor="t" bIns="0" lIns="0" spcFirstLastPara="1" rIns="0" wrap="square" tIns="0">
            <a:noAutofit/>
          </a:bodyPr>
          <a:lstStyle/>
          <a:p>
            <a:pPr indent="0" lvl="0" marL="0" marR="0" rtl="0" algn="l">
              <a:lnSpc>
                <a:spcPct val="153846"/>
              </a:lnSpc>
              <a:spcBef>
                <a:spcPts val="0"/>
              </a:spcBef>
              <a:spcAft>
                <a:spcPts val="0"/>
              </a:spcAft>
              <a:buClr>
                <a:srgbClr val="D4C5FF"/>
              </a:buClr>
              <a:buSzPts val="780"/>
              <a:buFont typeface="Calibri"/>
              <a:buNone/>
            </a:pPr>
            <a:r>
              <a:rPr lang="en" sz="780">
                <a:solidFill>
                  <a:srgbClr val="D4C5FF"/>
                </a:solidFill>
                <a:latin typeface="Calibri"/>
                <a:ea typeface="Calibri"/>
                <a:cs typeface="Calibri"/>
                <a:sym typeface="Calibri"/>
              </a:rPr>
              <a:t>We automate the entire job search—from building your profile to finding opportunities and applying on your behalf. Set preferences once, and let AI work 24/7 on your behalf.</a:t>
            </a:r>
            <a:endParaRPr sz="780">
              <a:solidFill>
                <a:schemeClr val="dk1"/>
              </a:solidFill>
              <a:latin typeface="Calibri"/>
              <a:ea typeface="Calibri"/>
              <a:cs typeface="Calibri"/>
              <a:sym typeface="Calibri"/>
            </a:endParaRPr>
          </a:p>
        </p:txBody>
      </p:sp>
      <p:pic>
        <p:nvPicPr>
          <p:cNvPr descr="preencoded.png" id="139" name="Google Shape;139;p18"/>
          <p:cNvPicPr preferRelativeResize="0"/>
          <p:nvPr/>
        </p:nvPicPr>
        <p:blipFill rotWithShape="1">
          <a:blip r:embed="rId6">
            <a:alphaModFix/>
          </a:blip>
          <a:srcRect b="0" l="0" r="0" t="0"/>
          <a:stretch/>
        </p:blipFill>
        <p:spPr>
          <a:xfrm>
            <a:off x="785813" y="3908692"/>
            <a:ext cx="142875" cy="114300"/>
          </a:xfrm>
          <a:prstGeom prst="rect">
            <a:avLst/>
          </a:prstGeom>
          <a:noFill/>
          <a:ln>
            <a:noFill/>
          </a:ln>
        </p:spPr>
      </p:pic>
      <p:sp>
        <p:nvSpPr>
          <p:cNvPr id="140" name="Google Shape;140;p18"/>
          <p:cNvSpPr/>
          <p:nvPr/>
        </p:nvSpPr>
        <p:spPr>
          <a:xfrm>
            <a:off x="985838" y="3897976"/>
            <a:ext cx="1283587" cy="135731"/>
          </a:xfrm>
          <a:prstGeom prst="rect">
            <a:avLst/>
          </a:prstGeom>
          <a:noFill/>
          <a:ln>
            <a:noFill/>
          </a:ln>
        </p:spPr>
        <p:txBody>
          <a:bodyPr anchorCtr="0" anchor="t" bIns="0" lIns="0" spcFirstLastPara="1" rIns="0" wrap="square" tIns="0">
            <a:noAutofit/>
          </a:bodyPr>
          <a:lstStyle/>
          <a:p>
            <a:pPr indent="0" lvl="0" marL="0" marR="0" rtl="0" algn="l">
              <a:lnSpc>
                <a:spcPct val="123796"/>
              </a:lnSpc>
              <a:spcBef>
                <a:spcPts val="0"/>
              </a:spcBef>
              <a:spcAft>
                <a:spcPts val="0"/>
              </a:spcAft>
              <a:buClr>
                <a:srgbClr val="B8A3FF"/>
              </a:buClr>
              <a:buSzPts val="727"/>
              <a:buFont typeface="Calibri"/>
              <a:buNone/>
            </a:pPr>
            <a:r>
              <a:rPr lang="en" sz="727">
                <a:solidFill>
                  <a:srgbClr val="B8A3FF"/>
                </a:solidFill>
                <a:latin typeface="Calibri"/>
                <a:ea typeface="Calibri"/>
                <a:cs typeface="Calibri"/>
                <a:sym typeface="Calibri"/>
              </a:rPr>
              <a:t>AI-powered profile building</a:t>
            </a:r>
            <a:endParaRPr sz="727">
              <a:solidFill>
                <a:schemeClr val="dk1"/>
              </a:solidFill>
              <a:latin typeface="Calibri"/>
              <a:ea typeface="Calibri"/>
              <a:cs typeface="Calibri"/>
              <a:sym typeface="Calibri"/>
            </a:endParaRPr>
          </a:p>
        </p:txBody>
      </p:sp>
      <p:pic>
        <p:nvPicPr>
          <p:cNvPr descr="preencoded.png" id="141" name="Google Shape;141;p18"/>
          <p:cNvPicPr preferRelativeResize="0"/>
          <p:nvPr/>
        </p:nvPicPr>
        <p:blipFill rotWithShape="1">
          <a:blip r:embed="rId7">
            <a:alphaModFix/>
          </a:blip>
          <a:srcRect b="0" l="0" r="0" t="0"/>
          <a:stretch/>
        </p:blipFill>
        <p:spPr>
          <a:xfrm>
            <a:off x="2383724" y="3908692"/>
            <a:ext cx="142875" cy="114300"/>
          </a:xfrm>
          <a:prstGeom prst="rect">
            <a:avLst/>
          </a:prstGeom>
          <a:noFill/>
          <a:ln>
            <a:noFill/>
          </a:ln>
        </p:spPr>
      </p:pic>
      <p:sp>
        <p:nvSpPr>
          <p:cNvPr id="142" name="Google Shape;142;p18"/>
          <p:cNvSpPr/>
          <p:nvPr/>
        </p:nvSpPr>
        <p:spPr>
          <a:xfrm>
            <a:off x="2583749" y="3897976"/>
            <a:ext cx="1397496" cy="135731"/>
          </a:xfrm>
          <a:prstGeom prst="rect">
            <a:avLst/>
          </a:prstGeom>
          <a:noFill/>
          <a:ln>
            <a:noFill/>
          </a:ln>
        </p:spPr>
        <p:txBody>
          <a:bodyPr anchorCtr="0" anchor="t" bIns="0" lIns="0" spcFirstLastPara="1" rIns="0" wrap="square" tIns="0">
            <a:noAutofit/>
          </a:bodyPr>
          <a:lstStyle/>
          <a:p>
            <a:pPr indent="0" lvl="0" marL="0" marR="0" rtl="0" algn="l">
              <a:lnSpc>
                <a:spcPct val="123796"/>
              </a:lnSpc>
              <a:spcBef>
                <a:spcPts val="0"/>
              </a:spcBef>
              <a:spcAft>
                <a:spcPts val="0"/>
              </a:spcAft>
              <a:buClr>
                <a:srgbClr val="B8A3FF"/>
              </a:buClr>
              <a:buSzPts val="727"/>
              <a:buFont typeface="Calibri"/>
              <a:buNone/>
            </a:pPr>
            <a:r>
              <a:rPr lang="en" sz="727">
                <a:solidFill>
                  <a:srgbClr val="B8A3FF"/>
                </a:solidFill>
                <a:latin typeface="Calibri"/>
                <a:ea typeface="Calibri"/>
                <a:cs typeface="Calibri"/>
                <a:sym typeface="Calibri"/>
              </a:rPr>
              <a:t>24/7 automated job matching</a:t>
            </a:r>
            <a:endParaRPr sz="727">
              <a:solidFill>
                <a:schemeClr val="dk1"/>
              </a:solidFill>
              <a:latin typeface="Calibri"/>
              <a:ea typeface="Calibri"/>
              <a:cs typeface="Calibri"/>
              <a:sym typeface="Calibri"/>
            </a:endParaRPr>
          </a:p>
        </p:txBody>
      </p:sp>
      <p:pic>
        <p:nvPicPr>
          <p:cNvPr descr="preencoded.png" id="143" name="Google Shape;143;p18"/>
          <p:cNvPicPr preferRelativeResize="0"/>
          <p:nvPr/>
        </p:nvPicPr>
        <p:blipFill rotWithShape="1">
          <a:blip r:embed="rId8">
            <a:alphaModFix/>
          </a:blip>
          <a:srcRect b="0" l="0" r="0" t="0"/>
          <a:stretch/>
        </p:blipFill>
        <p:spPr>
          <a:xfrm>
            <a:off x="785813" y="4101573"/>
            <a:ext cx="142875" cy="114300"/>
          </a:xfrm>
          <a:prstGeom prst="rect">
            <a:avLst/>
          </a:prstGeom>
          <a:noFill/>
          <a:ln>
            <a:noFill/>
          </a:ln>
        </p:spPr>
      </p:pic>
      <p:sp>
        <p:nvSpPr>
          <p:cNvPr id="144" name="Google Shape;144;p18"/>
          <p:cNvSpPr/>
          <p:nvPr/>
        </p:nvSpPr>
        <p:spPr>
          <a:xfrm>
            <a:off x="985838" y="4090857"/>
            <a:ext cx="1258277" cy="135731"/>
          </a:xfrm>
          <a:prstGeom prst="rect">
            <a:avLst/>
          </a:prstGeom>
          <a:noFill/>
          <a:ln>
            <a:noFill/>
          </a:ln>
        </p:spPr>
        <p:txBody>
          <a:bodyPr anchorCtr="0" anchor="t" bIns="0" lIns="0" spcFirstLastPara="1" rIns="0" wrap="square" tIns="0">
            <a:noAutofit/>
          </a:bodyPr>
          <a:lstStyle/>
          <a:p>
            <a:pPr indent="0" lvl="0" marL="0" marR="0" rtl="0" algn="l">
              <a:lnSpc>
                <a:spcPct val="123796"/>
              </a:lnSpc>
              <a:spcBef>
                <a:spcPts val="0"/>
              </a:spcBef>
              <a:spcAft>
                <a:spcPts val="0"/>
              </a:spcAft>
              <a:buClr>
                <a:srgbClr val="B8A3FF"/>
              </a:buClr>
              <a:buSzPts val="727"/>
              <a:buFont typeface="Calibri"/>
              <a:buNone/>
            </a:pPr>
            <a:r>
              <a:rPr lang="en" sz="727">
                <a:solidFill>
                  <a:srgbClr val="B8A3FF"/>
                </a:solidFill>
                <a:latin typeface="Calibri"/>
                <a:ea typeface="Calibri"/>
                <a:cs typeface="Calibri"/>
                <a:sym typeface="Calibri"/>
              </a:rPr>
              <a:t>Auto-apply while you sleep</a:t>
            </a:r>
            <a:endParaRPr sz="727">
              <a:solidFill>
                <a:schemeClr val="dk1"/>
              </a:solidFill>
              <a:latin typeface="Calibri"/>
              <a:ea typeface="Calibri"/>
              <a:cs typeface="Calibri"/>
              <a:sym typeface="Calibri"/>
            </a:endParaRPr>
          </a:p>
        </p:txBody>
      </p:sp>
      <p:sp>
        <p:nvSpPr>
          <p:cNvPr id="145" name="Google Shape;145;p18"/>
          <p:cNvSpPr/>
          <p:nvPr/>
        </p:nvSpPr>
        <p:spPr>
          <a:xfrm>
            <a:off x="4714875" y="2817484"/>
            <a:ext cx="3857625" cy="1630561"/>
          </a:xfrm>
          <a:prstGeom prst="rect">
            <a:avLst/>
          </a:prstGeom>
          <a:solidFill>
            <a:srgbClr val="FFFFFF">
              <a:alpha val="2745"/>
            </a:srgbClr>
          </a:solidFill>
          <a:ln cap="flat" cmpd="sng" w="18275">
            <a:solidFill>
              <a:srgbClr val="8B5CF6">
                <a:alpha val="24705"/>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8"/>
          <p:cNvSpPr/>
          <p:nvPr/>
        </p:nvSpPr>
        <p:spPr>
          <a:xfrm>
            <a:off x="4929188" y="2917496"/>
            <a:ext cx="357188" cy="35718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47" name="Google Shape;147;p18"/>
          <p:cNvPicPr preferRelativeResize="0"/>
          <p:nvPr/>
        </p:nvPicPr>
        <p:blipFill rotWithShape="1">
          <a:blip r:embed="rId9">
            <a:alphaModFix/>
          </a:blip>
          <a:srcRect b="0" l="0" r="0" t="0"/>
          <a:stretch/>
        </p:blipFill>
        <p:spPr>
          <a:xfrm>
            <a:off x="5029981" y="2996078"/>
            <a:ext cx="155600" cy="200025"/>
          </a:xfrm>
          <a:prstGeom prst="rect">
            <a:avLst/>
          </a:prstGeom>
          <a:noFill/>
          <a:ln>
            <a:noFill/>
          </a:ln>
        </p:spPr>
      </p:pic>
      <p:sp>
        <p:nvSpPr>
          <p:cNvPr id="148" name="Google Shape;148;p18"/>
          <p:cNvSpPr/>
          <p:nvPr/>
        </p:nvSpPr>
        <p:spPr>
          <a:xfrm>
            <a:off x="5372100" y="2988934"/>
            <a:ext cx="1106277" cy="214313"/>
          </a:xfrm>
          <a:prstGeom prst="rect">
            <a:avLst/>
          </a:prstGeom>
          <a:noFill/>
          <a:ln>
            <a:noFill/>
          </a:ln>
        </p:spPr>
        <p:txBody>
          <a:bodyPr anchorCtr="0" anchor="t" bIns="0" lIns="0" spcFirstLastPara="1" rIns="0" wrap="square" tIns="0">
            <a:noAutofit/>
          </a:bodyPr>
          <a:lstStyle/>
          <a:p>
            <a:pPr indent="0" lvl="0" marL="0" marR="0" rtl="0" algn="l">
              <a:lnSpc>
                <a:spcPct val="137614"/>
              </a:lnSpc>
              <a:spcBef>
                <a:spcPts val="0"/>
              </a:spcBef>
              <a:spcAft>
                <a:spcPts val="0"/>
              </a:spcAft>
              <a:buClr>
                <a:srgbClr val="FFFFFF"/>
              </a:buClr>
              <a:buSzPts val="1090"/>
              <a:buFont typeface="Calibri"/>
              <a:buNone/>
            </a:pPr>
            <a:r>
              <a:rPr b="1" lang="en" sz="1090">
                <a:solidFill>
                  <a:srgbClr val="FFFFFF"/>
                </a:solidFill>
                <a:latin typeface="Calibri"/>
                <a:ea typeface="Calibri"/>
                <a:cs typeface="Calibri"/>
                <a:sym typeface="Calibri"/>
              </a:rPr>
              <a:t>For Recruiters</a:t>
            </a:r>
            <a:endParaRPr sz="1090">
              <a:solidFill>
                <a:schemeClr val="dk1"/>
              </a:solidFill>
              <a:latin typeface="Calibri"/>
              <a:ea typeface="Calibri"/>
              <a:cs typeface="Calibri"/>
              <a:sym typeface="Calibri"/>
            </a:endParaRPr>
          </a:p>
        </p:txBody>
      </p:sp>
      <p:sp>
        <p:nvSpPr>
          <p:cNvPr id="149" name="Google Shape;149;p18"/>
          <p:cNvSpPr/>
          <p:nvPr/>
        </p:nvSpPr>
        <p:spPr>
          <a:xfrm>
            <a:off x="4929188" y="3360409"/>
            <a:ext cx="3429000" cy="466130"/>
          </a:xfrm>
          <a:prstGeom prst="rect">
            <a:avLst/>
          </a:prstGeom>
          <a:noFill/>
          <a:ln>
            <a:noFill/>
          </a:ln>
        </p:spPr>
        <p:txBody>
          <a:bodyPr anchorCtr="0" anchor="t" bIns="0" lIns="0" spcFirstLastPara="1" rIns="0" wrap="square" tIns="0">
            <a:noAutofit/>
          </a:bodyPr>
          <a:lstStyle/>
          <a:p>
            <a:pPr indent="0" lvl="0" marL="0" marR="0" rtl="0" algn="l">
              <a:lnSpc>
                <a:spcPct val="153846"/>
              </a:lnSpc>
              <a:spcBef>
                <a:spcPts val="0"/>
              </a:spcBef>
              <a:spcAft>
                <a:spcPts val="0"/>
              </a:spcAft>
              <a:buClr>
                <a:srgbClr val="D4C5FF"/>
              </a:buClr>
              <a:buSzPts val="780"/>
              <a:buFont typeface="Calibri"/>
              <a:buNone/>
            </a:pPr>
            <a:r>
              <a:rPr lang="en" sz="780">
                <a:solidFill>
                  <a:srgbClr val="D4C5FF"/>
                </a:solidFill>
                <a:latin typeface="Calibri"/>
                <a:ea typeface="Calibri"/>
                <a:cs typeface="Calibri"/>
                <a:sym typeface="Calibri"/>
              </a:rPr>
              <a:t>Discover and match top candidates across platforms. Our AI searches multiple sources for hidden talent. Post jobs, manage pipelines, and evaluate candidates in one place.</a:t>
            </a:r>
            <a:endParaRPr sz="780">
              <a:solidFill>
                <a:schemeClr val="dk1"/>
              </a:solidFill>
              <a:latin typeface="Calibri"/>
              <a:ea typeface="Calibri"/>
              <a:cs typeface="Calibri"/>
              <a:sym typeface="Calibri"/>
            </a:endParaRPr>
          </a:p>
        </p:txBody>
      </p:sp>
      <p:pic>
        <p:nvPicPr>
          <p:cNvPr descr="preencoded.png" id="150" name="Google Shape;150;p18"/>
          <p:cNvPicPr preferRelativeResize="0"/>
          <p:nvPr/>
        </p:nvPicPr>
        <p:blipFill rotWithShape="1">
          <a:blip r:embed="rId10">
            <a:alphaModFix/>
          </a:blip>
          <a:srcRect b="0" l="0" r="0" t="0"/>
          <a:stretch/>
        </p:blipFill>
        <p:spPr>
          <a:xfrm>
            <a:off x="4929188" y="3908692"/>
            <a:ext cx="142875" cy="114300"/>
          </a:xfrm>
          <a:prstGeom prst="rect">
            <a:avLst/>
          </a:prstGeom>
          <a:noFill/>
          <a:ln>
            <a:noFill/>
          </a:ln>
        </p:spPr>
      </p:pic>
      <p:sp>
        <p:nvSpPr>
          <p:cNvPr id="151" name="Google Shape;151;p18"/>
          <p:cNvSpPr/>
          <p:nvPr/>
        </p:nvSpPr>
        <p:spPr>
          <a:xfrm>
            <a:off x="5129213" y="3897976"/>
            <a:ext cx="1638319" cy="135731"/>
          </a:xfrm>
          <a:prstGeom prst="rect">
            <a:avLst/>
          </a:prstGeom>
          <a:noFill/>
          <a:ln>
            <a:noFill/>
          </a:ln>
        </p:spPr>
        <p:txBody>
          <a:bodyPr anchorCtr="0" anchor="t" bIns="0" lIns="0" spcFirstLastPara="1" rIns="0" wrap="square" tIns="0">
            <a:noAutofit/>
          </a:bodyPr>
          <a:lstStyle/>
          <a:p>
            <a:pPr indent="0" lvl="0" marL="0" marR="0" rtl="0" algn="l">
              <a:lnSpc>
                <a:spcPct val="123796"/>
              </a:lnSpc>
              <a:spcBef>
                <a:spcPts val="0"/>
              </a:spcBef>
              <a:spcAft>
                <a:spcPts val="0"/>
              </a:spcAft>
              <a:buClr>
                <a:srgbClr val="B8A3FF"/>
              </a:buClr>
              <a:buSzPts val="727"/>
              <a:buFont typeface="Calibri"/>
              <a:buNone/>
            </a:pPr>
            <a:r>
              <a:rPr lang="en" sz="727">
                <a:solidFill>
                  <a:srgbClr val="B8A3FF"/>
                </a:solidFill>
                <a:latin typeface="Calibri"/>
                <a:ea typeface="Calibri"/>
                <a:cs typeface="Calibri"/>
                <a:sym typeface="Calibri"/>
              </a:rPr>
              <a:t>Multi-platform candidate discovery</a:t>
            </a:r>
            <a:endParaRPr sz="727">
              <a:solidFill>
                <a:schemeClr val="dk1"/>
              </a:solidFill>
              <a:latin typeface="Calibri"/>
              <a:ea typeface="Calibri"/>
              <a:cs typeface="Calibri"/>
              <a:sym typeface="Calibri"/>
            </a:endParaRPr>
          </a:p>
        </p:txBody>
      </p:sp>
      <p:pic>
        <p:nvPicPr>
          <p:cNvPr descr="preencoded.png" id="152" name="Google Shape;152;p18"/>
          <p:cNvPicPr preferRelativeResize="0"/>
          <p:nvPr/>
        </p:nvPicPr>
        <p:blipFill rotWithShape="1">
          <a:blip r:embed="rId11">
            <a:alphaModFix/>
          </a:blip>
          <a:srcRect b="0" l="0" r="0" t="0"/>
          <a:stretch/>
        </p:blipFill>
        <p:spPr>
          <a:xfrm>
            <a:off x="4929188" y="4101573"/>
            <a:ext cx="142875" cy="114300"/>
          </a:xfrm>
          <a:prstGeom prst="rect">
            <a:avLst/>
          </a:prstGeom>
          <a:noFill/>
          <a:ln>
            <a:noFill/>
          </a:ln>
        </p:spPr>
      </p:pic>
      <p:sp>
        <p:nvSpPr>
          <p:cNvPr id="153" name="Google Shape;153;p18"/>
          <p:cNvSpPr/>
          <p:nvPr/>
        </p:nvSpPr>
        <p:spPr>
          <a:xfrm>
            <a:off x="5129213" y="4090857"/>
            <a:ext cx="1520391" cy="135731"/>
          </a:xfrm>
          <a:prstGeom prst="rect">
            <a:avLst/>
          </a:prstGeom>
          <a:noFill/>
          <a:ln>
            <a:noFill/>
          </a:ln>
        </p:spPr>
        <p:txBody>
          <a:bodyPr anchorCtr="0" anchor="t" bIns="0" lIns="0" spcFirstLastPara="1" rIns="0" wrap="square" tIns="0">
            <a:noAutofit/>
          </a:bodyPr>
          <a:lstStyle/>
          <a:p>
            <a:pPr indent="0" lvl="0" marL="0" marR="0" rtl="0" algn="l">
              <a:lnSpc>
                <a:spcPct val="123796"/>
              </a:lnSpc>
              <a:spcBef>
                <a:spcPts val="0"/>
              </a:spcBef>
              <a:spcAft>
                <a:spcPts val="0"/>
              </a:spcAft>
              <a:buClr>
                <a:srgbClr val="B8A3FF"/>
              </a:buClr>
              <a:buSzPts val="727"/>
              <a:buFont typeface="Calibri"/>
              <a:buNone/>
            </a:pPr>
            <a:r>
              <a:rPr lang="en" sz="727">
                <a:solidFill>
                  <a:srgbClr val="B8A3FF"/>
                </a:solidFill>
                <a:latin typeface="Calibri"/>
                <a:ea typeface="Calibri"/>
                <a:cs typeface="Calibri"/>
                <a:sym typeface="Calibri"/>
              </a:rPr>
              <a:t>Intelligent AI-powered matching</a:t>
            </a:r>
            <a:endParaRPr sz="727">
              <a:solidFill>
                <a:schemeClr val="dk1"/>
              </a:solidFill>
              <a:latin typeface="Calibri"/>
              <a:ea typeface="Calibri"/>
              <a:cs typeface="Calibri"/>
              <a:sym typeface="Calibri"/>
            </a:endParaRPr>
          </a:p>
        </p:txBody>
      </p:sp>
      <p:pic>
        <p:nvPicPr>
          <p:cNvPr descr="preencoded.png" id="154" name="Google Shape;154;p18"/>
          <p:cNvPicPr preferRelativeResize="0"/>
          <p:nvPr/>
        </p:nvPicPr>
        <p:blipFill rotWithShape="1">
          <a:blip r:embed="rId12">
            <a:alphaModFix/>
          </a:blip>
          <a:srcRect b="0" l="0" r="0" t="0"/>
          <a:stretch/>
        </p:blipFill>
        <p:spPr>
          <a:xfrm>
            <a:off x="4929188" y="4294454"/>
            <a:ext cx="142875" cy="114300"/>
          </a:xfrm>
          <a:prstGeom prst="rect">
            <a:avLst/>
          </a:prstGeom>
          <a:noFill/>
          <a:ln>
            <a:noFill/>
          </a:ln>
        </p:spPr>
      </p:pic>
      <p:sp>
        <p:nvSpPr>
          <p:cNvPr id="155" name="Google Shape;155;p18"/>
          <p:cNvSpPr/>
          <p:nvPr/>
        </p:nvSpPr>
        <p:spPr>
          <a:xfrm>
            <a:off x="5129213" y="4283739"/>
            <a:ext cx="1487491" cy="135731"/>
          </a:xfrm>
          <a:prstGeom prst="rect">
            <a:avLst/>
          </a:prstGeom>
          <a:noFill/>
          <a:ln>
            <a:noFill/>
          </a:ln>
        </p:spPr>
        <p:txBody>
          <a:bodyPr anchorCtr="0" anchor="t" bIns="0" lIns="0" spcFirstLastPara="1" rIns="0" wrap="square" tIns="0">
            <a:noAutofit/>
          </a:bodyPr>
          <a:lstStyle/>
          <a:p>
            <a:pPr indent="0" lvl="0" marL="0" marR="0" rtl="0" algn="l">
              <a:lnSpc>
                <a:spcPct val="123796"/>
              </a:lnSpc>
              <a:spcBef>
                <a:spcPts val="0"/>
              </a:spcBef>
              <a:spcAft>
                <a:spcPts val="0"/>
              </a:spcAft>
              <a:buClr>
                <a:srgbClr val="B8A3FF"/>
              </a:buClr>
              <a:buSzPts val="727"/>
              <a:buFont typeface="Calibri"/>
              <a:buNone/>
            </a:pPr>
            <a:r>
              <a:rPr lang="en" sz="727">
                <a:solidFill>
                  <a:srgbClr val="B8A3FF"/>
                </a:solidFill>
                <a:latin typeface="Calibri"/>
                <a:ea typeface="Calibri"/>
                <a:cs typeface="Calibri"/>
                <a:sym typeface="Calibri"/>
              </a:rPr>
              <a:t>Unified candidate management</a:t>
            </a:r>
            <a:endParaRPr sz="727">
              <a:solidFill>
                <a:schemeClr val="dk1"/>
              </a:solidFill>
              <a:latin typeface="Calibri"/>
              <a:ea typeface="Calibri"/>
              <a:cs typeface="Calibri"/>
              <a:sym typeface="Calibri"/>
            </a:endParaRPr>
          </a:p>
        </p:txBody>
      </p:sp>
      <p:sp>
        <p:nvSpPr>
          <p:cNvPr id="156" name="Google Shape;156;p18"/>
          <p:cNvSpPr/>
          <p:nvPr/>
        </p:nvSpPr>
        <p:spPr>
          <a:xfrm>
            <a:off x="9031534" y="5026756"/>
            <a:ext cx="68458" cy="68458"/>
          </a:xfrm>
          <a:prstGeom prst="rect">
            <a:avLst/>
          </a:prstGeom>
          <a:solidFill>
            <a:srgbClr val="FFFF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preencoded.png" id="162" name="Google Shape;162;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3" name="Google Shape;163;p19"/>
          <p:cNvSpPr/>
          <p:nvPr/>
        </p:nvSpPr>
        <p:spPr>
          <a:xfrm>
            <a:off x="642938" y="939124"/>
            <a:ext cx="4599124" cy="651477"/>
          </a:xfrm>
          <a:prstGeom prst="rect">
            <a:avLst/>
          </a:prstGeom>
          <a:noFill/>
          <a:ln>
            <a:noFill/>
          </a:ln>
        </p:spPr>
        <p:txBody>
          <a:bodyPr anchorCtr="0" anchor="t" bIns="0" lIns="0" spcFirstLastPara="1" rIns="0" wrap="square" tIns="0">
            <a:noAutofit/>
          </a:bodyPr>
          <a:lstStyle/>
          <a:p>
            <a:pPr indent="0" lvl="0" marL="0" marR="0" rtl="0" algn="l">
              <a:lnSpc>
                <a:spcPct val="135983"/>
              </a:lnSpc>
              <a:spcBef>
                <a:spcPts val="0"/>
              </a:spcBef>
              <a:spcAft>
                <a:spcPts val="0"/>
              </a:spcAft>
              <a:buClr>
                <a:srgbClr val="FFFFFF"/>
              </a:buClr>
              <a:buSzPts val="1912"/>
              <a:buFont typeface="Calibri"/>
              <a:buNone/>
            </a:pPr>
            <a:r>
              <a:rPr b="1" lang="en" sz="1912">
                <a:solidFill>
                  <a:srgbClr val="FFFFFF"/>
                </a:solidFill>
                <a:latin typeface="Calibri"/>
                <a:ea typeface="Calibri"/>
                <a:cs typeface="Calibri"/>
                <a:sym typeface="Calibri"/>
              </a:rPr>
              <a:t>BENEFITS &amp; FEATURES FOR JOB SEEKERS (1/3)</a:t>
            </a:r>
            <a:endParaRPr sz="1912">
              <a:solidFill>
                <a:schemeClr val="dk1"/>
              </a:solidFill>
              <a:latin typeface="Calibri"/>
              <a:ea typeface="Calibri"/>
              <a:cs typeface="Calibri"/>
              <a:sym typeface="Calibri"/>
            </a:endParaRPr>
          </a:p>
        </p:txBody>
      </p:sp>
      <p:sp>
        <p:nvSpPr>
          <p:cNvPr id="164" name="Google Shape;164;p19"/>
          <p:cNvSpPr/>
          <p:nvPr/>
        </p:nvSpPr>
        <p:spPr>
          <a:xfrm>
            <a:off x="642938" y="1662038"/>
            <a:ext cx="4599124" cy="167153"/>
          </a:xfrm>
          <a:prstGeom prst="rect">
            <a:avLst/>
          </a:prstGeom>
          <a:noFill/>
          <a:ln>
            <a:noFill/>
          </a:ln>
        </p:spPr>
        <p:txBody>
          <a:bodyPr anchorCtr="0" anchor="t" bIns="0" lIns="0" spcFirstLastPara="1" rIns="0" wrap="square" tIns="0">
            <a:noAutofit/>
          </a:bodyPr>
          <a:lstStyle/>
          <a:p>
            <a:pPr indent="0" lvl="0" marL="0" marR="0" rtl="0" algn="l">
              <a:lnSpc>
                <a:spcPct val="146892"/>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Automated Job Matching That Works While You Sleep</a:t>
            </a:r>
            <a:endParaRPr sz="885">
              <a:solidFill>
                <a:schemeClr val="dk1"/>
              </a:solidFill>
              <a:latin typeface="Calibri"/>
              <a:ea typeface="Calibri"/>
              <a:cs typeface="Calibri"/>
              <a:sym typeface="Calibri"/>
            </a:endParaRPr>
          </a:p>
        </p:txBody>
      </p:sp>
      <p:sp>
        <p:nvSpPr>
          <p:cNvPr id="165" name="Google Shape;165;p19"/>
          <p:cNvSpPr/>
          <p:nvPr/>
        </p:nvSpPr>
        <p:spPr>
          <a:xfrm>
            <a:off x="642938" y="2079222"/>
            <a:ext cx="500063" cy="500063"/>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66" name="Google Shape;166;p19"/>
          <p:cNvPicPr preferRelativeResize="0"/>
          <p:nvPr/>
        </p:nvPicPr>
        <p:blipFill rotWithShape="1">
          <a:blip r:embed="rId4">
            <a:alphaModFix/>
          </a:blip>
          <a:srcRect b="0" l="0" r="0" t="0"/>
          <a:stretch/>
        </p:blipFill>
        <p:spPr>
          <a:xfrm>
            <a:off x="750094" y="2214953"/>
            <a:ext cx="285750" cy="228600"/>
          </a:xfrm>
          <a:prstGeom prst="rect">
            <a:avLst/>
          </a:prstGeom>
          <a:noFill/>
          <a:ln>
            <a:noFill/>
          </a:ln>
        </p:spPr>
      </p:pic>
      <p:sp>
        <p:nvSpPr>
          <p:cNvPr id="167" name="Google Shape;167;p19"/>
          <p:cNvSpPr/>
          <p:nvPr/>
        </p:nvSpPr>
        <p:spPr>
          <a:xfrm>
            <a:off x="1257300" y="2209233"/>
            <a:ext cx="2204293" cy="240013"/>
          </a:xfrm>
          <a:prstGeom prst="rect">
            <a:avLst/>
          </a:prstGeom>
          <a:noFill/>
          <a:ln>
            <a:noFill/>
          </a:ln>
        </p:spPr>
        <p:txBody>
          <a:bodyPr anchorCtr="0" anchor="t" bIns="0" lIns="0" spcFirstLastPara="1" rIns="0" wrap="square" tIns="0">
            <a:noAutofit/>
          </a:bodyPr>
          <a:lstStyle/>
          <a:p>
            <a:pPr indent="0" lvl="0" marL="0" marR="0" rtl="0" algn="l">
              <a:lnSpc>
                <a:spcPct val="136005"/>
              </a:lnSpc>
              <a:spcBef>
                <a:spcPts val="0"/>
              </a:spcBef>
              <a:spcAft>
                <a:spcPts val="0"/>
              </a:spcAft>
              <a:buClr>
                <a:srgbClr val="B8A3FF"/>
              </a:buClr>
              <a:buSzPts val="1397"/>
              <a:buFont typeface="Calibri"/>
              <a:buNone/>
            </a:pPr>
            <a:r>
              <a:rPr b="1" lang="en" sz="1397">
                <a:solidFill>
                  <a:srgbClr val="B8A3FF"/>
                </a:solidFill>
                <a:latin typeface="Calibri"/>
                <a:ea typeface="Calibri"/>
                <a:cs typeface="Calibri"/>
                <a:sym typeface="Calibri"/>
              </a:rPr>
              <a:t>ProfilePal AI Assistant</a:t>
            </a:r>
            <a:endParaRPr sz="1397">
              <a:solidFill>
                <a:schemeClr val="dk1"/>
              </a:solidFill>
              <a:latin typeface="Calibri"/>
              <a:ea typeface="Calibri"/>
              <a:cs typeface="Calibri"/>
              <a:sym typeface="Calibri"/>
            </a:endParaRPr>
          </a:p>
        </p:txBody>
      </p:sp>
      <p:sp>
        <p:nvSpPr>
          <p:cNvPr id="168" name="Google Shape;168;p19"/>
          <p:cNvSpPr/>
          <p:nvPr/>
        </p:nvSpPr>
        <p:spPr>
          <a:xfrm>
            <a:off x="642938" y="2736447"/>
            <a:ext cx="4599124" cy="594330"/>
          </a:xfrm>
          <a:prstGeom prst="rect">
            <a:avLst/>
          </a:prstGeom>
          <a:noFill/>
          <a:ln>
            <a:noFill/>
          </a:ln>
        </p:spPr>
        <p:txBody>
          <a:bodyPr anchorCtr="0" anchor="t" bIns="0" lIns="0" spcFirstLastPara="1" rIns="0" wrap="square" tIns="0">
            <a:noAutofit/>
          </a:bodyPr>
          <a:lstStyle/>
          <a:p>
            <a:pPr indent="0" lvl="0" marL="0" marR="0" rtl="0" algn="l">
              <a:lnSpc>
                <a:spcPct val="180180"/>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Interactive chatbot that allows you to fill your profile through natural conversation instead of form-filling and guides you to complete missing information effortlessly. Upload your CV and it extracts everything automatically</a:t>
            </a:r>
            <a:endParaRPr sz="888">
              <a:solidFill>
                <a:schemeClr val="dk1"/>
              </a:solidFill>
              <a:latin typeface="Calibri"/>
              <a:ea typeface="Calibri"/>
              <a:cs typeface="Calibri"/>
              <a:sym typeface="Calibri"/>
            </a:endParaRPr>
          </a:p>
        </p:txBody>
      </p:sp>
      <p:sp>
        <p:nvSpPr>
          <p:cNvPr id="169" name="Google Shape;169;p19"/>
          <p:cNvSpPr/>
          <p:nvPr/>
        </p:nvSpPr>
        <p:spPr>
          <a:xfrm>
            <a:off x="642938" y="3737911"/>
            <a:ext cx="4599124" cy="146447"/>
          </a:xfrm>
          <a:prstGeom prst="rect">
            <a:avLst/>
          </a:prstGeom>
          <a:noFill/>
          <a:ln>
            <a:noFill/>
          </a:ln>
        </p:spPr>
        <p:txBody>
          <a:bodyPr anchorCtr="0" anchor="t" bIns="0" lIns="0" spcFirstLastPara="1" rIns="0" wrap="square" tIns="0">
            <a:noAutofit/>
          </a:bodyPr>
          <a:lstStyle/>
          <a:p>
            <a:pPr indent="0" lvl="0" marL="0" marR="0" rtl="0" algn="l">
              <a:lnSpc>
                <a:spcPct val="136239"/>
              </a:lnSpc>
              <a:spcBef>
                <a:spcPts val="0"/>
              </a:spcBef>
              <a:spcAft>
                <a:spcPts val="0"/>
              </a:spcAft>
              <a:buClr>
                <a:srgbClr val="8B5CF6"/>
              </a:buClr>
              <a:buSzPts val="734"/>
              <a:buFont typeface="Calibri"/>
              <a:buNone/>
            </a:pPr>
            <a:r>
              <a:rPr b="1" lang="en" sz="734">
                <a:solidFill>
                  <a:srgbClr val="8B5CF6"/>
                </a:solidFill>
                <a:latin typeface="Calibri"/>
                <a:ea typeface="Calibri"/>
                <a:cs typeface="Calibri"/>
                <a:sym typeface="Calibri"/>
              </a:rPr>
              <a:t>Key Capabilities</a:t>
            </a:r>
            <a:endParaRPr sz="734">
              <a:solidFill>
                <a:schemeClr val="dk1"/>
              </a:solidFill>
              <a:latin typeface="Calibri"/>
              <a:ea typeface="Calibri"/>
              <a:cs typeface="Calibri"/>
              <a:sym typeface="Calibri"/>
            </a:endParaRPr>
          </a:p>
        </p:txBody>
      </p:sp>
      <p:sp>
        <p:nvSpPr>
          <p:cNvPr id="170" name="Google Shape;170;p19"/>
          <p:cNvSpPr/>
          <p:nvPr/>
        </p:nvSpPr>
        <p:spPr>
          <a:xfrm>
            <a:off x="642938" y="4055808"/>
            <a:ext cx="28575" cy="28575"/>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71" name="Google Shape;171;p19"/>
          <p:cNvPicPr preferRelativeResize="0"/>
          <p:nvPr/>
        </p:nvPicPr>
        <p:blipFill rotWithShape="1">
          <a:blip r:embed="rId5">
            <a:alphaModFix/>
          </a:blip>
          <a:srcRect b="0" l="0" r="0" t="0"/>
          <a:stretch/>
        </p:blipFill>
        <p:spPr>
          <a:xfrm>
            <a:off x="728663" y="4012946"/>
            <a:ext cx="96441" cy="128588"/>
          </a:xfrm>
          <a:prstGeom prst="rect">
            <a:avLst/>
          </a:prstGeom>
          <a:noFill/>
          <a:ln>
            <a:noFill/>
          </a:ln>
        </p:spPr>
      </p:pic>
      <p:sp>
        <p:nvSpPr>
          <p:cNvPr id="172" name="Google Shape;172;p19"/>
          <p:cNvSpPr/>
          <p:nvPr/>
        </p:nvSpPr>
        <p:spPr>
          <a:xfrm>
            <a:off x="925116" y="3998658"/>
            <a:ext cx="2651643" cy="182863"/>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Upload CV → AI extracts everything automatically</a:t>
            </a:r>
            <a:endParaRPr sz="834">
              <a:solidFill>
                <a:schemeClr val="dk1"/>
              </a:solidFill>
              <a:latin typeface="Calibri"/>
              <a:ea typeface="Calibri"/>
              <a:cs typeface="Calibri"/>
              <a:sym typeface="Calibri"/>
            </a:endParaRPr>
          </a:p>
        </p:txBody>
      </p:sp>
      <p:sp>
        <p:nvSpPr>
          <p:cNvPr id="173" name="Google Shape;173;p19"/>
          <p:cNvSpPr/>
          <p:nvPr/>
        </p:nvSpPr>
        <p:spPr>
          <a:xfrm>
            <a:off x="642938" y="4352972"/>
            <a:ext cx="28575" cy="28575"/>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74" name="Google Shape;174;p19"/>
          <p:cNvPicPr preferRelativeResize="0"/>
          <p:nvPr/>
        </p:nvPicPr>
        <p:blipFill rotWithShape="1">
          <a:blip r:embed="rId6">
            <a:alphaModFix/>
          </a:blip>
          <a:srcRect b="0" l="0" r="0" t="0"/>
          <a:stretch/>
        </p:blipFill>
        <p:spPr>
          <a:xfrm>
            <a:off x="728663" y="4310109"/>
            <a:ext cx="160734" cy="128588"/>
          </a:xfrm>
          <a:prstGeom prst="rect">
            <a:avLst/>
          </a:prstGeom>
          <a:noFill/>
          <a:ln>
            <a:noFill/>
          </a:ln>
        </p:spPr>
      </p:pic>
      <p:sp>
        <p:nvSpPr>
          <p:cNvPr id="175" name="Google Shape;175;p19"/>
          <p:cNvSpPr/>
          <p:nvPr/>
        </p:nvSpPr>
        <p:spPr>
          <a:xfrm>
            <a:off x="989409" y="4295822"/>
            <a:ext cx="2794769" cy="182863"/>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Conversational profile building through natural chat</a:t>
            </a:r>
            <a:endParaRPr sz="834">
              <a:solidFill>
                <a:schemeClr val="dk1"/>
              </a:solidFill>
              <a:latin typeface="Calibri"/>
              <a:ea typeface="Calibri"/>
              <a:cs typeface="Calibri"/>
              <a:sym typeface="Calibri"/>
            </a:endParaRPr>
          </a:p>
        </p:txBody>
      </p:sp>
      <p:sp>
        <p:nvSpPr>
          <p:cNvPr id="176" name="Google Shape;176;p19"/>
          <p:cNvSpPr/>
          <p:nvPr/>
        </p:nvSpPr>
        <p:spPr>
          <a:xfrm>
            <a:off x="642938" y="4650135"/>
            <a:ext cx="28575" cy="28575"/>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77" name="Google Shape;177;p19"/>
          <p:cNvPicPr preferRelativeResize="0"/>
          <p:nvPr/>
        </p:nvPicPr>
        <p:blipFill rotWithShape="1">
          <a:blip r:embed="rId7">
            <a:alphaModFix/>
          </a:blip>
          <a:srcRect b="0" l="0" r="0" t="0"/>
          <a:stretch/>
        </p:blipFill>
        <p:spPr>
          <a:xfrm>
            <a:off x="728663" y="4607272"/>
            <a:ext cx="96441" cy="128588"/>
          </a:xfrm>
          <a:prstGeom prst="rect">
            <a:avLst/>
          </a:prstGeom>
          <a:noFill/>
          <a:ln>
            <a:noFill/>
          </a:ln>
        </p:spPr>
      </p:pic>
      <p:sp>
        <p:nvSpPr>
          <p:cNvPr id="178" name="Google Shape;178;p19"/>
          <p:cNvSpPr/>
          <p:nvPr/>
        </p:nvSpPr>
        <p:spPr>
          <a:xfrm>
            <a:off x="925116" y="4592985"/>
            <a:ext cx="3006096" cy="182863"/>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Guides you to complete missing information effortlessly</a:t>
            </a:r>
            <a:endParaRPr sz="834">
              <a:solidFill>
                <a:schemeClr val="dk1"/>
              </a:solidFill>
              <a:latin typeface="Calibri"/>
              <a:ea typeface="Calibri"/>
              <a:cs typeface="Calibri"/>
              <a:sym typeface="Calibri"/>
            </a:endParaRPr>
          </a:p>
        </p:txBody>
      </p:sp>
      <p:sp>
        <p:nvSpPr>
          <p:cNvPr id="179" name="Google Shape;179;p19"/>
          <p:cNvSpPr/>
          <p:nvPr/>
        </p:nvSpPr>
        <p:spPr>
          <a:xfrm>
            <a:off x="5717428" y="1115318"/>
            <a:ext cx="1190913" cy="198239"/>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0" name="Google Shape;180;p19"/>
          <p:cNvPicPr preferRelativeResize="0"/>
          <p:nvPr/>
        </p:nvPicPr>
        <p:blipFill rotWithShape="1">
          <a:blip r:embed="rId8">
            <a:alphaModFix/>
          </a:blip>
          <a:srcRect b="0" l="0" r="0" t="0"/>
          <a:stretch/>
        </p:blipFill>
        <p:spPr>
          <a:xfrm>
            <a:off x="5838872" y="1193006"/>
            <a:ext cx="75009" cy="100013"/>
          </a:xfrm>
          <a:prstGeom prst="rect">
            <a:avLst/>
          </a:prstGeom>
          <a:noFill/>
          <a:ln>
            <a:noFill/>
          </a:ln>
        </p:spPr>
      </p:pic>
      <p:sp>
        <p:nvSpPr>
          <p:cNvPr id="181" name="Google Shape;181;p19"/>
          <p:cNvSpPr/>
          <p:nvPr/>
        </p:nvSpPr>
        <p:spPr>
          <a:xfrm>
            <a:off x="5971031" y="1179612"/>
            <a:ext cx="815866"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B8A3FF"/>
              </a:buClr>
              <a:buSzPts val="634"/>
              <a:buFont typeface="Calibri"/>
              <a:buNone/>
            </a:pPr>
            <a:r>
              <a:rPr b="1" lang="en" sz="634">
                <a:solidFill>
                  <a:srgbClr val="B8A3FF"/>
                </a:solidFill>
                <a:latin typeface="Calibri"/>
                <a:ea typeface="Calibri"/>
                <a:cs typeface="Calibri"/>
                <a:sym typeface="Calibri"/>
              </a:rPr>
              <a:t>Instant Extraction</a:t>
            </a:r>
            <a:endParaRPr sz="634">
              <a:solidFill>
                <a:schemeClr val="dk1"/>
              </a:solidFill>
              <a:latin typeface="Calibri"/>
              <a:ea typeface="Calibri"/>
              <a:cs typeface="Calibri"/>
              <a:sym typeface="Calibri"/>
            </a:endParaRPr>
          </a:p>
        </p:txBody>
      </p:sp>
      <p:sp>
        <p:nvSpPr>
          <p:cNvPr id="182" name="Google Shape;182;p19"/>
          <p:cNvSpPr/>
          <p:nvPr/>
        </p:nvSpPr>
        <p:spPr>
          <a:xfrm>
            <a:off x="6986922" y="1115318"/>
            <a:ext cx="921348" cy="198239"/>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3" name="Google Shape;183;p19"/>
          <p:cNvPicPr preferRelativeResize="0"/>
          <p:nvPr/>
        </p:nvPicPr>
        <p:blipFill rotWithShape="1">
          <a:blip r:embed="rId9">
            <a:alphaModFix/>
          </a:blip>
          <a:srcRect b="0" l="0" r="0" t="0"/>
          <a:stretch/>
        </p:blipFill>
        <p:spPr>
          <a:xfrm>
            <a:off x="7108366" y="1193006"/>
            <a:ext cx="100013" cy="100013"/>
          </a:xfrm>
          <a:prstGeom prst="rect">
            <a:avLst/>
          </a:prstGeom>
          <a:noFill/>
          <a:ln>
            <a:noFill/>
          </a:ln>
        </p:spPr>
      </p:pic>
      <p:sp>
        <p:nvSpPr>
          <p:cNvPr id="184" name="Google Shape;184;p19"/>
          <p:cNvSpPr/>
          <p:nvPr/>
        </p:nvSpPr>
        <p:spPr>
          <a:xfrm>
            <a:off x="7265529" y="1179612"/>
            <a:ext cx="521298"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B8A3FF"/>
              </a:buClr>
              <a:buSzPts val="634"/>
              <a:buFont typeface="Calibri"/>
              <a:buNone/>
            </a:pPr>
            <a:r>
              <a:rPr b="1" lang="en" sz="634">
                <a:solidFill>
                  <a:srgbClr val="B8A3FF"/>
                </a:solidFill>
                <a:latin typeface="Calibri"/>
                <a:ea typeface="Calibri"/>
                <a:cs typeface="Calibri"/>
                <a:sym typeface="Calibri"/>
              </a:rPr>
              <a:t>AI-Powered</a:t>
            </a:r>
            <a:endParaRPr sz="634">
              <a:solidFill>
                <a:schemeClr val="dk1"/>
              </a:solidFill>
              <a:latin typeface="Calibri"/>
              <a:ea typeface="Calibri"/>
              <a:cs typeface="Calibri"/>
              <a:sym typeface="Calibri"/>
            </a:endParaRPr>
          </a:p>
        </p:txBody>
      </p:sp>
      <p:sp>
        <p:nvSpPr>
          <p:cNvPr id="185" name="Google Shape;185;p19"/>
          <p:cNvSpPr/>
          <p:nvPr/>
        </p:nvSpPr>
        <p:spPr>
          <a:xfrm>
            <a:off x="7986852" y="1115318"/>
            <a:ext cx="953188" cy="198239"/>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6" name="Google Shape;186;p19"/>
          <p:cNvPicPr preferRelativeResize="0"/>
          <p:nvPr/>
        </p:nvPicPr>
        <p:blipFill rotWithShape="1">
          <a:blip r:embed="rId10">
            <a:alphaModFix/>
          </a:blip>
          <a:srcRect b="0" l="0" r="0" t="0"/>
          <a:stretch/>
        </p:blipFill>
        <p:spPr>
          <a:xfrm>
            <a:off x="8108296" y="1193006"/>
            <a:ext cx="100013" cy="100013"/>
          </a:xfrm>
          <a:prstGeom prst="rect">
            <a:avLst/>
          </a:prstGeom>
          <a:noFill/>
          <a:ln>
            <a:noFill/>
          </a:ln>
        </p:spPr>
      </p:pic>
      <p:sp>
        <p:nvSpPr>
          <p:cNvPr id="187" name="Google Shape;187;p19"/>
          <p:cNvSpPr/>
          <p:nvPr/>
        </p:nvSpPr>
        <p:spPr>
          <a:xfrm>
            <a:off x="8265458" y="1179612"/>
            <a:ext cx="553138"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B8A3FF"/>
              </a:buClr>
              <a:buSzPts val="634"/>
              <a:buFont typeface="Calibri"/>
              <a:buNone/>
            </a:pPr>
            <a:r>
              <a:rPr b="1" lang="en" sz="634">
                <a:solidFill>
                  <a:srgbClr val="B8A3FF"/>
                </a:solidFill>
                <a:latin typeface="Calibri"/>
                <a:ea typeface="Calibri"/>
                <a:cs typeface="Calibri"/>
                <a:sym typeface="Calibri"/>
              </a:rPr>
              <a:t>Saves Hours</a:t>
            </a:r>
            <a:endParaRPr sz="634">
              <a:solidFill>
                <a:schemeClr val="dk1"/>
              </a:solidFill>
              <a:latin typeface="Calibri"/>
              <a:ea typeface="Calibri"/>
              <a:cs typeface="Calibri"/>
              <a:sym typeface="Calibri"/>
            </a:endParaRPr>
          </a:p>
        </p:txBody>
      </p:sp>
      <p:sp>
        <p:nvSpPr>
          <p:cNvPr id="188" name="Google Shape;188;p19"/>
          <p:cNvSpPr/>
          <p:nvPr/>
        </p:nvSpPr>
        <p:spPr>
          <a:xfrm>
            <a:off x="5670686" y="1449288"/>
            <a:ext cx="3330411" cy="3143250"/>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89" name="Google Shape;189;p19"/>
          <p:cNvPicPr preferRelativeResize="0"/>
          <p:nvPr/>
        </p:nvPicPr>
        <p:blipFill rotWithShape="1">
          <a:blip r:embed="rId11">
            <a:alphaModFix amt="95000"/>
          </a:blip>
          <a:srcRect b="0" l="0" r="0" t="0"/>
          <a:stretch/>
        </p:blipFill>
        <p:spPr>
          <a:xfrm>
            <a:off x="5670686" y="1449288"/>
            <a:ext cx="3330411" cy="3143250"/>
          </a:xfrm>
          <a:prstGeom prst="rect">
            <a:avLst/>
          </a:prstGeom>
          <a:noFill/>
          <a:ln>
            <a:noFill/>
          </a:ln>
        </p:spPr>
      </p:pic>
      <p:sp>
        <p:nvSpPr>
          <p:cNvPr id="190" name="Google Shape;190;p19"/>
          <p:cNvSpPr/>
          <p:nvPr/>
        </p:nvSpPr>
        <p:spPr>
          <a:xfrm>
            <a:off x="9031534" y="5026756"/>
            <a:ext cx="68458" cy="68458"/>
          </a:xfrm>
          <a:prstGeom prst="rect">
            <a:avLst/>
          </a:prstGeom>
          <a:solidFill>
            <a:srgbClr val="FFFF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preencoded.png" id="196" name="Google Shape;196;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7" name="Google Shape;197;p20"/>
          <p:cNvSpPr/>
          <p:nvPr/>
        </p:nvSpPr>
        <p:spPr>
          <a:xfrm>
            <a:off x="571500" y="917274"/>
            <a:ext cx="4800600" cy="651477"/>
          </a:xfrm>
          <a:prstGeom prst="rect">
            <a:avLst/>
          </a:prstGeom>
          <a:noFill/>
          <a:ln>
            <a:noFill/>
          </a:ln>
        </p:spPr>
        <p:txBody>
          <a:bodyPr anchorCtr="0" anchor="t" bIns="0" lIns="0" spcFirstLastPara="1" rIns="0" wrap="square" tIns="0">
            <a:noAutofit/>
          </a:bodyPr>
          <a:lstStyle/>
          <a:p>
            <a:pPr indent="0" lvl="0" marL="0" marR="0" rtl="0" algn="l">
              <a:lnSpc>
                <a:spcPct val="135983"/>
              </a:lnSpc>
              <a:spcBef>
                <a:spcPts val="0"/>
              </a:spcBef>
              <a:spcAft>
                <a:spcPts val="0"/>
              </a:spcAft>
              <a:buClr>
                <a:srgbClr val="FFFFFF"/>
              </a:buClr>
              <a:buSzPts val="1912"/>
              <a:buFont typeface="Calibri"/>
              <a:buNone/>
            </a:pPr>
            <a:r>
              <a:rPr b="1" lang="en" sz="1912">
                <a:solidFill>
                  <a:srgbClr val="FFFFFF"/>
                </a:solidFill>
                <a:latin typeface="Calibri"/>
                <a:ea typeface="Calibri"/>
                <a:cs typeface="Calibri"/>
                <a:sym typeface="Calibri"/>
              </a:rPr>
              <a:t>BENEFITS &amp; FEATURES FOR JOB SEEKERS (2/3)</a:t>
            </a:r>
            <a:endParaRPr sz="1912">
              <a:solidFill>
                <a:schemeClr val="dk1"/>
              </a:solidFill>
              <a:latin typeface="Calibri"/>
              <a:ea typeface="Calibri"/>
              <a:cs typeface="Calibri"/>
              <a:sym typeface="Calibri"/>
            </a:endParaRPr>
          </a:p>
        </p:txBody>
      </p:sp>
      <p:sp>
        <p:nvSpPr>
          <p:cNvPr id="198" name="Google Shape;198;p20"/>
          <p:cNvSpPr/>
          <p:nvPr/>
        </p:nvSpPr>
        <p:spPr>
          <a:xfrm>
            <a:off x="571500" y="1625901"/>
            <a:ext cx="4800600" cy="167153"/>
          </a:xfrm>
          <a:prstGeom prst="rect">
            <a:avLst/>
          </a:prstGeom>
          <a:noFill/>
          <a:ln>
            <a:noFill/>
          </a:ln>
        </p:spPr>
        <p:txBody>
          <a:bodyPr anchorCtr="0" anchor="t" bIns="0" lIns="0" spcFirstLastPara="1" rIns="0" wrap="square" tIns="0">
            <a:noAutofit/>
          </a:bodyPr>
          <a:lstStyle/>
          <a:p>
            <a:pPr indent="0" lvl="0" marL="0" marR="0" rtl="0" algn="l">
              <a:lnSpc>
                <a:spcPct val="146892"/>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Automated Job Matching That Works While You Sleep</a:t>
            </a:r>
            <a:endParaRPr sz="885">
              <a:solidFill>
                <a:schemeClr val="dk1"/>
              </a:solidFill>
              <a:latin typeface="Calibri"/>
              <a:ea typeface="Calibri"/>
              <a:cs typeface="Calibri"/>
              <a:sym typeface="Calibri"/>
            </a:endParaRPr>
          </a:p>
        </p:txBody>
      </p:sp>
      <p:sp>
        <p:nvSpPr>
          <p:cNvPr id="199" name="Google Shape;199;p20"/>
          <p:cNvSpPr/>
          <p:nvPr/>
        </p:nvSpPr>
        <p:spPr>
          <a:xfrm>
            <a:off x="571500" y="2078803"/>
            <a:ext cx="428625" cy="4286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00" name="Google Shape;200;p20"/>
          <p:cNvPicPr preferRelativeResize="0"/>
          <p:nvPr/>
        </p:nvPicPr>
        <p:blipFill rotWithShape="1">
          <a:blip r:embed="rId4">
            <a:alphaModFix/>
          </a:blip>
          <a:srcRect b="0" l="0" r="0" t="0"/>
          <a:stretch/>
        </p:blipFill>
        <p:spPr>
          <a:xfrm>
            <a:off x="710803" y="2193103"/>
            <a:ext cx="150019" cy="200025"/>
          </a:xfrm>
          <a:prstGeom prst="rect">
            <a:avLst/>
          </a:prstGeom>
          <a:noFill/>
          <a:ln>
            <a:noFill/>
          </a:ln>
        </p:spPr>
      </p:pic>
      <p:sp>
        <p:nvSpPr>
          <p:cNvPr id="201" name="Google Shape;201;p20"/>
          <p:cNvSpPr/>
          <p:nvPr/>
        </p:nvSpPr>
        <p:spPr>
          <a:xfrm>
            <a:off x="1085850" y="2167207"/>
            <a:ext cx="1637677" cy="251817"/>
          </a:xfrm>
          <a:prstGeom prst="rect">
            <a:avLst/>
          </a:prstGeom>
          <a:noFill/>
          <a:ln>
            <a:noFill/>
          </a:ln>
        </p:spPr>
        <p:txBody>
          <a:bodyPr anchorCtr="0" anchor="t" bIns="0" lIns="0" spcFirstLastPara="1" rIns="0" wrap="square" tIns="0">
            <a:noAutofit/>
          </a:bodyPr>
          <a:lstStyle/>
          <a:p>
            <a:pPr indent="0" lvl="0" marL="0" marR="0" rtl="0" algn="l">
              <a:lnSpc>
                <a:spcPct val="138996"/>
              </a:lnSpc>
              <a:spcBef>
                <a:spcPts val="0"/>
              </a:spcBef>
              <a:spcAft>
                <a:spcPts val="0"/>
              </a:spcAft>
              <a:buClr>
                <a:srgbClr val="B8A3FF"/>
              </a:buClr>
              <a:buSzPts val="1295"/>
              <a:buFont typeface="Calibri"/>
              <a:buNone/>
            </a:pPr>
            <a:r>
              <a:rPr b="1" lang="en" sz="1295">
                <a:solidFill>
                  <a:srgbClr val="B8A3FF"/>
                </a:solidFill>
                <a:latin typeface="Calibri"/>
                <a:ea typeface="Calibri"/>
                <a:cs typeface="Calibri"/>
                <a:sym typeface="Calibri"/>
              </a:rPr>
              <a:t>Auto-Apply Agent</a:t>
            </a:r>
            <a:endParaRPr sz="1295">
              <a:solidFill>
                <a:schemeClr val="dk1"/>
              </a:solidFill>
              <a:latin typeface="Calibri"/>
              <a:ea typeface="Calibri"/>
              <a:cs typeface="Calibri"/>
              <a:sym typeface="Calibri"/>
            </a:endParaRPr>
          </a:p>
        </p:txBody>
      </p:sp>
      <p:sp>
        <p:nvSpPr>
          <p:cNvPr id="202" name="Google Shape;202;p20"/>
          <p:cNvSpPr/>
          <p:nvPr/>
        </p:nvSpPr>
        <p:spPr>
          <a:xfrm>
            <a:off x="571500" y="2650303"/>
            <a:ext cx="4800600" cy="582913"/>
          </a:xfrm>
          <a:prstGeom prst="rect">
            <a:avLst/>
          </a:prstGeom>
          <a:noFill/>
          <a:ln>
            <a:noFill/>
          </a:ln>
        </p:spPr>
        <p:txBody>
          <a:bodyPr anchorCtr="0" anchor="t" bIns="0" lIns="0" spcFirstLastPara="1" rIns="0" wrap="square" tIns="0">
            <a:noAutofit/>
          </a:bodyPr>
          <a:lstStyle/>
          <a:p>
            <a:pPr indent="0" lvl="0" marL="0" marR="0" rtl="0" algn="l">
              <a:lnSpc>
                <a:spcPct val="168918"/>
              </a:lnSpc>
              <a:spcBef>
                <a:spcPts val="0"/>
              </a:spcBef>
              <a:spcAft>
                <a:spcPts val="0"/>
              </a:spcAft>
              <a:buClr>
                <a:srgbClr val="D4C5FF"/>
              </a:buClr>
              <a:buSzPts val="888"/>
              <a:buFont typeface="Calibri"/>
              <a:buNone/>
            </a:pPr>
            <a:r>
              <a:rPr lang="en" sz="888">
                <a:solidFill>
                  <a:srgbClr val="D4C5FF"/>
                </a:solidFill>
                <a:latin typeface="Calibri"/>
                <a:ea typeface="Calibri"/>
                <a:cs typeface="Calibri"/>
                <a:sym typeface="Calibri"/>
              </a:rPr>
              <a:t>Autonomous background worker that runs daily at 2 AM UTC to automatically match you with relevant jobs and submit applications on your behalf. It tailors your CV to each position and sends email notifications about matches.</a:t>
            </a:r>
            <a:endParaRPr sz="888">
              <a:solidFill>
                <a:schemeClr val="dk1"/>
              </a:solidFill>
              <a:latin typeface="Calibri"/>
              <a:ea typeface="Calibri"/>
              <a:cs typeface="Calibri"/>
              <a:sym typeface="Calibri"/>
            </a:endParaRPr>
          </a:p>
        </p:txBody>
      </p:sp>
      <p:pic>
        <p:nvPicPr>
          <p:cNvPr descr="preencoded.png" id="203" name="Google Shape;203;p20"/>
          <p:cNvPicPr preferRelativeResize="0"/>
          <p:nvPr/>
        </p:nvPicPr>
        <p:blipFill rotWithShape="1">
          <a:blip r:embed="rId5">
            <a:alphaModFix/>
          </a:blip>
          <a:srcRect b="0" l="0" r="0" t="0"/>
          <a:stretch/>
        </p:blipFill>
        <p:spPr>
          <a:xfrm>
            <a:off x="571500" y="3433242"/>
            <a:ext cx="114300" cy="114300"/>
          </a:xfrm>
          <a:prstGeom prst="rect">
            <a:avLst/>
          </a:prstGeom>
          <a:noFill/>
          <a:ln>
            <a:noFill/>
          </a:ln>
        </p:spPr>
      </p:pic>
      <p:sp>
        <p:nvSpPr>
          <p:cNvPr id="204" name="Google Shape;204;p20"/>
          <p:cNvSpPr/>
          <p:nvPr/>
        </p:nvSpPr>
        <p:spPr>
          <a:xfrm>
            <a:off x="771525" y="3411810"/>
            <a:ext cx="2086561"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Runs daily at 2 AM UTC while you sleep</a:t>
            </a:r>
            <a:endParaRPr sz="834">
              <a:solidFill>
                <a:schemeClr val="dk1"/>
              </a:solidFill>
              <a:latin typeface="Calibri"/>
              <a:ea typeface="Calibri"/>
              <a:cs typeface="Calibri"/>
              <a:sym typeface="Calibri"/>
            </a:endParaRPr>
          </a:p>
        </p:txBody>
      </p:sp>
      <p:pic>
        <p:nvPicPr>
          <p:cNvPr descr="preencoded.png" id="205" name="Google Shape;205;p20"/>
          <p:cNvPicPr preferRelativeResize="0"/>
          <p:nvPr/>
        </p:nvPicPr>
        <p:blipFill rotWithShape="1">
          <a:blip r:embed="rId5">
            <a:alphaModFix/>
          </a:blip>
          <a:srcRect b="0" l="0" r="0" t="0"/>
          <a:stretch/>
        </p:blipFill>
        <p:spPr>
          <a:xfrm>
            <a:off x="571500" y="3676129"/>
            <a:ext cx="114300" cy="114300"/>
          </a:xfrm>
          <a:prstGeom prst="rect">
            <a:avLst/>
          </a:prstGeom>
          <a:noFill/>
          <a:ln>
            <a:noFill/>
          </a:ln>
        </p:spPr>
      </p:pic>
      <p:sp>
        <p:nvSpPr>
          <p:cNvPr id="206" name="Google Shape;206;p20"/>
          <p:cNvSpPr/>
          <p:nvPr/>
        </p:nvSpPr>
        <p:spPr>
          <a:xfrm>
            <a:off x="771525" y="3654698"/>
            <a:ext cx="3616802"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Semantic matching finds jobs based on meaning, not just keywords</a:t>
            </a:r>
            <a:endParaRPr sz="834">
              <a:solidFill>
                <a:schemeClr val="dk1"/>
              </a:solidFill>
              <a:latin typeface="Calibri"/>
              <a:ea typeface="Calibri"/>
              <a:cs typeface="Calibri"/>
              <a:sym typeface="Calibri"/>
            </a:endParaRPr>
          </a:p>
        </p:txBody>
      </p:sp>
      <p:pic>
        <p:nvPicPr>
          <p:cNvPr descr="preencoded.png" id="207" name="Google Shape;207;p20"/>
          <p:cNvPicPr preferRelativeResize="0"/>
          <p:nvPr/>
        </p:nvPicPr>
        <p:blipFill rotWithShape="1">
          <a:blip r:embed="rId5">
            <a:alphaModFix/>
          </a:blip>
          <a:srcRect b="0" l="0" r="0" t="0"/>
          <a:stretch/>
        </p:blipFill>
        <p:spPr>
          <a:xfrm>
            <a:off x="571500" y="3919017"/>
            <a:ext cx="114300" cy="114300"/>
          </a:xfrm>
          <a:prstGeom prst="rect">
            <a:avLst/>
          </a:prstGeom>
          <a:noFill/>
          <a:ln>
            <a:noFill/>
          </a:ln>
        </p:spPr>
      </p:pic>
      <p:sp>
        <p:nvSpPr>
          <p:cNvPr id="208" name="Google Shape;208;p20"/>
          <p:cNvSpPr/>
          <p:nvPr/>
        </p:nvSpPr>
        <p:spPr>
          <a:xfrm>
            <a:off x="771525" y="3897585"/>
            <a:ext cx="2853510"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Tailors your CV to each job automatically for better fit</a:t>
            </a:r>
            <a:endParaRPr sz="834">
              <a:solidFill>
                <a:schemeClr val="dk1"/>
              </a:solidFill>
              <a:latin typeface="Calibri"/>
              <a:ea typeface="Calibri"/>
              <a:cs typeface="Calibri"/>
              <a:sym typeface="Calibri"/>
            </a:endParaRPr>
          </a:p>
        </p:txBody>
      </p:sp>
      <p:pic>
        <p:nvPicPr>
          <p:cNvPr descr="preencoded.png" id="209" name="Google Shape;209;p20"/>
          <p:cNvPicPr preferRelativeResize="0"/>
          <p:nvPr/>
        </p:nvPicPr>
        <p:blipFill rotWithShape="1">
          <a:blip r:embed="rId5">
            <a:alphaModFix/>
          </a:blip>
          <a:srcRect b="0" l="0" r="0" t="0"/>
          <a:stretch/>
        </p:blipFill>
        <p:spPr>
          <a:xfrm>
            <a:off x="571500" y="4161904"/>
            <a:ext cx="114300" cy="114300"/>
          </a:xfrm>
          <a:prstGeom prst="rect">
            <a:avLst/>
          </a:prstGeom>
          <a:noFill/>
          <a:ln>
            <a:noFill/>
          </a:ln>
        </p:spPr>
      </p:pic>
      <p:sp>
        <p:nvSpPr>
          <p:cNvPr id="210" name="Google Shape;210;p20"/>
          <p:cNvSpPr/>
          <p:nvPr/>
        </p:nvSpPr>
        <p:spPr>
          <a:xfrm>
            <a:off x="771525" y="4140473"/>
            <a:ext cx="3028280"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Email notifications alert you of matches and applications</a:t>
            </a:r>
            <a:endParaRPr sz="834">
              <a:solidFill>
                <a:schemeClr val="dk1"/>
              </a:solidFill>
              <a:latin typeface="Calibri"/>
              <a:ea typeface="Calibri"/>
              <a:cs typeface="Calibri"/>
              <a:sym typeface="Calibri"/>
            </a:endParaRPr>
          </a:p>
        </p:txBody>
      </p:sp>
      <p:pic>
        <p:nvPicPr>
          <p:cNvPr descr="preencoded.png" id="211" name="Google Shape;211;p20"/>
          <p:cNvPicPr preferRelativeResize="0"/>
          <p:nvPr/>
        </p:nvPicPr>
        <p:blipFill rotWithShape="1">
          <a:blip r:embed="rId5">
            <a:alphaModFix/>
          </a:blip>
          <a:srcRect b="0" l="0" r="0" t="0"/>
          <a:stretch/>
        </p:blipFill>
        <p:spPr>
          <a:xfrm>
            <a:off x="571500" y="4404792"/>
            <a:ext cx="114300" cy="114300"/>
          </a:xfrm>
          <a:prstGeom prst="rect">
            <a:avLst/>
          </a:prstGeom>
          <a:noFill/>
          <a:ln>
            <a:noFill/>
          </a:ln>
        </p:spPr>
      </p:pic>
      <p:sp>
        <p:nvSpPr>
          <p:cNvPr id="212" name="Google Shape;212;p20"/>
          <p:cNvSpPr/>
          <p:nvPr/>
        </p:nvSpPr>
        <p:spPr>
          <a:xfrm>
            <a:off x="771525" y="4383360"/>
            <a:ext cx="4031698"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Optional pre-approval notification (get notified before applying if you want)</a:t>
            </a:r>
            <a:endParaRPr sz="834">
              <a:solidFill>
                <a:schemeClr val="dk1"/>
              </a:solidFill>
              <a:latin typeface="Calibri"/>
              <a:ea typeface="Calibri"/>
              <a:cs typeface="Calibri"/>
              <a:sym typeface="Calibri"/>
            </a:endParaRPr>
          </a:p>
        </p:txBody>
      </p:sp>
      <p:pic>
        <p:nvPicPr>
          <p:cNvPr descr="preencoded.png" id="213" name="Google Shape;213;p20"/>
          <p:cNvPicPr preferRelativeResize="0"/>
          <p:nvPr/>
        </p:nvPicPr>
        <p:blipFill rotWithShape="1">
          <a:blip r:embed="rId5">
            <a:alphaModFix/>
          </a:blip>
          <a:srcRect b="0" l="0" r="0" t="0"/>
          <a:stretch/>
        </p:blipFill>
        <p:spPr>
          <a:xfrm>
            <a:off x="571500" y="4647679"/>
            <a:ext cx="114300" cy="114300"/>
          </a:xfrm>
          <a:prstGeom prst="rect">
            <a:avLst/>
          </a:prstGeom>
          <a:noFill/>
          <a:ln>
            <a:noFill/>
          </a:ln>
        </p:spPr>
      </p:pic>
      <p:sp>
        <p:nvSpPr>
          <p:cNvPr id="214" name="Google Shape;214;p20"/>
          <p:cNvSpPr/>
          <p:nvPr/>
        </p:nvSpPr>
        <p:spPr>
          <a:xfrm>
            <a:off x="771525" y="4626248"/>
            <a:ext cx="3115149" cy="171450"/>
          </a:xfrm>
          <a:prstGeom prst="rect">
            <a:avLst/>
          </a:prstGeom>
          <a:noFill/>
          <a:ln>
            <a:noFill/>
          </a:ln>
        </p:spPr>
        <p:txBody>
          <a:bodyPr anchorCtr="0" anchor="t" bIns="0" lIns="0" spcFirstLastPara="1" rIns="0" wrap="square" tIns="0">
            <a:noAutofit/>
          </a:bodyPr>
          <a:lstStyle/>
          <a:p>
            <a:pPr indent="0" lvl="0" marL="0" marR="0" rtl="0" algn="l">
              <a:lnSpc>
                <a:spcPct val="167865"/>
              </a:lnSpc>
              <a:spcBef>
                <a:spcPts val="0"/>
              </a:spcBef>
              <a:spcAft>
                <a:spcPts val="0"/>
              </a:spcAft>
              <a:buClr>
                <a:srgbClr val="D4C5FF"/>
              </a:buClr>
              <a:buSzPts val="834"/>
              <a:buFont typeface="Calibri"/>
              <a:buNone/>
            </a:pPr>
            <a:r>
              <a:rPr lang="en" sz="834">
                <a:solidFill>
                  <a:srgbClr val="D4C5FF"/>
                </a:solidFill>
                <a:latin typeface="Calibri"/>
                <a:ea typeface="Calibri"/>
                <a:cs typeface="Calibri"/>
                <a:sym typeface="Calibri"/>
              </a:rPr>
              <a:t>5 applications/day max (prevents spam, maintains quality)</a:t>
            </a:r>
            <a:endParaRPr sz="834">
              <a:solidFill>
                <a:schemeClr val="dk1"/>
              </a:solidFill>
              <a:latin typeface="Calibri"/>
              <a:ea typeface="Calibri"/>
              <a:cs typeface="Calibri"/>
              <a:sym typeface="Calibri"/>
            </a:endParaRPr>
          </a:p>
        </p:txBody>
      </p:sp>
      <p:sp>
        <p:nvSpPr>
          <p:cNvPr id="215" name="Google Shape;215;p20"/>
          <p:cNvSpPr/>
          <p:nvPr/>
        </p:nvSpPr>
        <p:spPr>
          <a:xfrm>
            <a:off x="5729288" y="1071563"/>
            <a:ext cx="3200400" cy="3571875"/>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16" name="Google Shape;216;p20"/>
          <p:cNvPicPr preferRelativeResize="0"/>
          <p:nvPr/>
        </p:nvPicPr>
        <p:blipFill rotWithShape="1">
          <a:blip r:embed="rId6">
            <a:alphaModFix amt="95000"/>
          </a:blip>
          <a:srcRect b="0" l="0" r="0" t="0"/>
          <a:stretch/>
        </p:blipFill>
        <p:spPr>
          <a:xfrm>
            <a:off x="5729288" y="1071563"/>
            <a:ext cx="3200400" cy="3571875"/>
          </a:xfrm>
          <a:prstGeom prst="rect">
            <a:avLst/>
          </a:prstGeom>
          <a:noFill/>
          <a:ln>
            <a:noFill/>
          </a:ln>
        </p:spPr>
      </p:pic>
      <p:sp>
        <p:nvSpPr>
          <p:cNvPr id="217" name="Google Shape;217;p20"/>
          <p:cNvSpPr/>
          <p:nvPr/>
        </p:nvSpPr>
        <p:spPr>
          <a:xfrm>
            <a:off x="9031534" y="5026756"/>
            <a:ext cx="68458" cy="68458"/>
          </a:xfrm>
          <a:prstGeom prst="rect">
            <a:avLst/>
          </a:prstGeom>
          <a:solidFill>
            <a:srgbClr val="00B05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preencoded.png" id="223" name="Google Shape;223;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4" name="Google Shape;224;p21"/>
          <p:cNvSpPr/>
          <p:nvPr/>
        </p:nvSpPr>
        <p:spPr>
          <a:xfrm>
            <a:off x="642938" y="1730546"/>
            <a:ext cx="714375" cy="21431"/>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1"/>
          <p:cNvSpPr/>
          <p:nvPr/>
        </p:nvSpPr>
        <p:spPr>
          <a:xfrm>
            <a:off x="642938" y="1057666"/>
            <a:ext cx="4599124" cy="651477"/>
          </a:xfrm>
          <a:prstGeom prst="rect">
            <a:avLst/>
          </a:prstGeom>
          <a:noFill/>
          <a:ln>
            <a:noFill/>
          </a:ln>
        </p:spPr>
        <p:txBody>
          <a:bodyPr anchorCtr="0" anchor="t" bIns="0" lIns="0" spcFirstLastPara="1" rIns="0" wrap="square" tIns="0">
            <a:noAutofit/>
          </a:bodyPr>
          <a:lstStyle/>
          <a:p>
            <a:pPr indent="0" lvl="0" marL="0" marR="0" rtl="0" algn="l">
              <a:lnSpc>
                <a:spcPct val="135983"/>
              </a:lnSpc>
              <a:spcBef>
                <a:spcPts val="0"/>
              </a:spcBef>
              <a:spcAft>
                <a:spcPts val="0"/>
              </a:spcAft>
              <a:buClr>
                <a:srgbClr val="FFFFFF"/>
              </a:buClr>
              <a:buSzPts val="1912"/>
              <a:buFont typeface="Calibri"/>
              <a:buNone/>
            </a:pPr>
            <a:r>
              <a:rPr b="1" lang="en" sz="1912">
                <a:solidFill>
                  <a:srgbClr val="FFFFFF"/>
                </a:solidFill>
                <a:latin typeface="Calibri"/>
                <a:ea typeface="Calibri"/>
                <a:cs typeface="Calibri"/>
                <a:sym typeface="Calibri"/>
              </a:rPr>
              <a:t>BENEFITS &amp; FEATURES FOR JOB SEEKERS (3/3)</a:t>
            </a:r>
            <a:endParaRPr sz="1912">
              <a:solidFill>
                <a:schemeClr val="dk1"/>
              </a:solidFill>
              <a:latin typeface="Calibri"/>
              <a:ea typeface="Calibri"/>
              <a:cs typeface="Calibri"/>
              <a:sym typeface="Calibri"/>
            </a:endParaRPr>
          </a:p>
        </p:txBody>
      </p:sp>
      <p:sp>
        <p:nvSpPr>
          <p:cNvPr id="226" name="Google Shape;226;p21"/>
          <p:cNvSpPr/>
          <p:nvPr/>
        </p:nvSpPr>
        <p:spPr>
          <a:xfrm>
            <a:off x="642938" y="1780580"/>
            <a:ext cx="4599124" cy="167153"/>
          </a:xfrm>
          <a:prstGeom prst="rect">
            <a:avLst/>
          </a:prstGeom>
          <a:noFill/>
          <a:ln>
            <a:noFill/>
          </a:ln>
        </p:spPr>
        <p:txBody>
          <a:bodyPr anchorCtr="0" anchor="t" bIns="0" lIns="0" spcFirstLastPara="1" rIns="0" wrap="square" tIns="0">
            <a:noAutofit/>
          </a:bodyPr>
          <a:lstStyle/>
          <a:p>
            <a:pPr indent="0" lvl="0" marL="0" marR="0" rtl="0" algn="l">
              <a:lnSpc>
                <a:spcPct val="146892"/>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Automated Job Matching That Works While You Sleep</a:t>
            </a:r>
            <a:endParaRPr sz="885">
              <a:solidFill>
                <a:schemeClr val="dk1"/>
              </a:solidFill>
              <a:latin typeface="Calibri"/>
              <a:ea typeface="Calibri"/>
              <a:cs typeface="Calibri"/>
              <a:sym typeface="Calibri"/>
            </a:endParaRPr>
          </a:p>
        </p:txBody>
      </p:sp>
      <p:sp>
        <p:nvSpPr>
          <p:cNvPr id="227" name="Google Shape;227;p21"/>
          <p:cNvSpPr/>
          <p:nvPr/>
        </p:nvSpPr>
        <p:spPr>
          <a:xfrm>
            <a:off x="642938" y="2197764"/>
            <a:ext cx="500063" cy="500063"/>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28" name="Google Shape;228;p21"/>
          <p:cNvPicPr preferRelativeResize="0"/>
          <p:nvPr/>
        </p:nvPicPr>
        <p:blipFill rotWithShape="1">
          <a:blip r:embed="rId4">
            <a:alphaModFix/>
          </a:blip>
          <a:srcRect b="0" l="0" r="0" t="0"/>
          <a:stretch/>
        </p:blipFill>
        <p:spPr>
          <a:xfrm>
            <a:off x="764381" y="2333495"/>
            <a:ext cx="257175" cy="228600"/>
          </a:xfrm>
          <a:prstGeom prst="rect">
            <a:avLst/>
          </a:prstGeom>
          <a:noFill/>
          <a:ln>
            <a:noFill/>
          </a:ln>
        </p:spPr>
      </p:pic>
      <p:sp>
        <p:nvSpPr>
          <p:cNvPr id="229" name="Google Shape;229;p21"/>
          <p:cNvSpPr/>
          <p:nvPr/>
        </p:nvSpPr>
        <p:spPr>
          <a:xfrm>
            <a:off x="1257300" y="2327774"/>
            <a:ext cx="1960652" cy="240013"/>
          </a:xfrm>
          <a:prstGeom prst="rect">
            <a:avLst/>
          </a:prstGeom>
          <a:noFill/>
          <a:ln>
            <a:noFill/>
          </a:ln>
        </p:spPr>
        <p:txBody>
          <a:bodyPr anchorCtr="0" anchor="t" bIns="0" lIns="0" spcFirstLastPara="1" rIns="0" wrap="square" tIns="0">
            <a:noAutofit/>
          </a:bodyPr>
          <a:lstStyle/>
          <a:p>
            <a:pPr indent="0" lvl="0" marL="0" marR="0" rtl="0" algn="l">
              <a:lnSpc>
                <a:spcPct val="136005"/>
              </a:lnSpc>
              <a:spcBef>
                <a:spcPts val="0"/>
              </a:spcBef>
              <a:spcAft>
                <a:spcPts val="0"/>
              </a:spcAft>
              <a:buClr>
                <a:srgbClr val="B8A3FF"/>
              </a:buClr>
              <a:buSzPts val="1397"/>
              <a:buFont typeface="Calibri"/>
              <a:buNone/>
            </a:pPr>
            <a:r>
              <a:rPr b="1" lang="en" sz="1397">
                <a:solidFill>
                  <a:srgbClr val="B8A3FF"/>
                </a:solidFill>
                <a:latin typeface="Calibri"/>
                <a:ea typeface="Calibri"/>
                <a:cs typeface="Calibri"/>
                <a:sym typeface="Calibri"/>
              </a:rPr>
              <a:t>Additional Features</a:t>
            </a:r>
            <a:endParaRPr sz="1397">
              <a:solidFill>
                <a:schemeClr val="dk1"/>
              </a:solidFill>
              <a:latin typeface="Calibri"/>
              <a:ea typeface="Calibri"/>
              <a:cs typeface="Calibri"/>
              <a:sym typeface="Calibri"/>
            </a:endParaRPr>
          </a:p>
        </p:txBody>
      </p:sp>
      <p:sp>
        <p:nvSpPr>
          <p:cNvPr id="230" name="Google Shape;230;p21"/>
          <p:cNvSpPr/>
          <p:nvPr/>
        </p:nvSpPr>
        <p:spPr>
          <a:xfrm>
            <a:off x="642938" y="2897851"/>
            <a:ext cx="4599124" cy="500760"/>
          </a:xfrm>
          <a:prstGeom prst="rect">
            <a:avLst/>
          </a:prstGeom>
          <a:solidFill>
            <a:srgbClr val="8B5CF6">
              <a:alpha val="7843"/>
            </a:srgbClr>
          </a:solidFill>
          <a:ln cap="flat" cmpd="sng" w="9525">
            <a:solidFill>
              <a:srgbClr val="8B5CF6">
                <a:alpha val="24705"/>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21"/>
          <p:cNvSpPr/>
          <p:nvPr/>
        </p:nvSpPr>
        <p:spPr>
          <a:xfrm>
            <a:off x="785813" y="3033582"/>
            <a:ext cx="342900" cy="3429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32" name="Google Shape;232;p21"/>
          <p:cNvPicPr preferRelativeResize="0"/>
          <p:nvPr/>
        </p:nvPicPr>
        <p:blipFill rotWithShape="1">
          <a:blip r:embed="rId5">
            <a:alphaModFix/>
          </a:blip>
          <a:srcRect b="0" l="0" r="0" t="0"/>
          <a:stretch/>
        </p:blipFill>
        <p:spPr>
          <a:xfrm>
            <a:off x="888504" y="3126451"/>
            <a:ext cx="137517" cy="157163"/>
          </a:xfrm>
          <a:prstGeom prst="rect">
            <a:avLst/>
          </a:prstGeom>
          <a:noFill/>
          <a:ln>
            <a:noFill/>
          </a:ln>
        </p:spPr>
      </p:pic>
      <p:sp>
        <p:nvSpPr>
          <p:cNvPr id="233" name="Google Shape;233;p21"/>
          <p:cNvSpPr/>
          <p:nvPr/>
        </p:nvSpPr>
        <p:spPr>
          <a:xfrm>
            <a:off x="1243013" y="3033582"/>
            <a:ext cx="3856174" cy="154288"/>
          </a:xfrm>
          <a:prstGeom prst="rect">
            <a:avLst/>
          </a:prstGeom>
          <a:noFill/>
          <a:ln>
            <a:noFill/>
          </a:ln>
        </p:spPr>
        <p:txBody>
          <a:bodyPr anchorCtr="0" anchor="t" bIns="0" lIns="0" spcFirstLastPara="1" rIns="0" wrap="square" tIns="0">
            <a:noAutofit/>
          </a:bodyPr>
          <a:lstStyle/>
          <a:p>
            <a:pPr indent="0" lvl="0" marL="0" marR="0" rtl="0" algn="l">
              <a:lnSpc>
                <a:spcPct val="135593"/>
              </a:lnSpc>
              <a:spcBef>
                <a:spcPts val="0"/>
              </a:spcBef>
              <a:spcAft>
                <a:spcPts val="0"/>
              </a:spcAft>
              <a:buClr>
                <a:srgbClr val="B8A3FF"/>
              </a:buClr>
              <a:buSzPts val="885"/>
              <a:buFont typeface="Calibri"/>
              <a:buNone/>
            </a:pPr>
            <a:r>
              <a:rPr b="1" lang="en" sz="885">
                <a:solidFill>
                  <a:srgbClr val="B8A3FF"/>
                </a:solidFill>
                <a:latin typeface="Calibri"/>
                <a:ea typeface="Calibri"/>
                <a:cs typeface="Calibri"/>
                <a:sym typeface="Calibri"/>
              </a:rPr>
              <a:t>Manual Application Option</a:t>
            </a:r>
            <a:endParaRPr sz="885">
              <a:solidFill>
                <a:schemeClr val="dk1"/>
              </a:solidFill>
              <a:latin typeface="Calibri"/>
              <a:ea typeface="Calibri"/>
              <a:cs typeface="Calibri"/>
              <a:sym typeface="Calibri"/>
            </a:endParaRPr>
          </a:p>
        </p:txBody>
      </p:sp>
      <p:sp>
        <p:nvSpPr>
          <p:cNvPr id="234" name="Google Shape;234;p21"/>
          <p:cNvSpPr/>
          <p:nvPr/>
        </p:nvSpPr>
        <p:spPr>
          <a:xfrm>
            <a:off x="1243013" y="3230733"/>
            <a:ext cx="3856174" cy="160734"/>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D4C5FF"/>
              </a:buClr>
              <a:buSzPts val="780"/>
              <a:buFont typeface="Calibri"/>
              <a:buNone/>
            </a:pPr>
            <a:r>
              <a:rPr lang="en" sz="780">
                <a:solidFill>
                  <a:srgbClr val="D4C5FF"/>
                </a:solidFill>
                <a:latin typeface="Calibri"/>
                <a:ea typeface="Calibri"/>
                <a:cs typeface="Calibri"/>
                <a:sym typeface="Calibri"/>
              </a:rPr>
              <a:t>Browse and apply manually anytime with full control</a:t>
            </a:r>
            <a:endParaRPr sz="780">
              <a:solidFill>
                <a:schemeClr val="dk1"/>
              </a:solidFill>
              <a:latin typeface="Calibri"/>
              <a:ea typeface="Calibri"/>
              <a:cs typeface="Calibri"/>
              <a:sym typeface="Calibri"/>
            </a:endParaRPr>
          </a:p>
        </p:txBody>
      </p:sp>
      <p:sp>
        <p:nvSpPr>
          <p:cNvPr id="235" name="Google Shape;235;p21"/>
          <p:cNvSpPr/>
          <p:nvPr/>
        </p:nvSpPr>
        <p:spPr>
          <a:xfrm>
            <a:off x="642938" y="3520055"/>
            <a:ext cx="4599124" cy="500760"/>
          </a:xfrm>
          <a:prstGeom prst="rect">
            <a:avLst/>
          </a:prstGeom>
          <a:solidFill>
            <a:srgbClr val="8B5CF6">
              <a:alpha val="7843"/>
            </a:srgbClr>
          </a:solidFill>
          <a:ln cap="flat" cmpd="sng" w="9525">
            <a:solidFill>
              <a:srgbClr val="8B5CF6">
                <a:alpha val="24705"/>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21"/>
          <p:cNvSpPr/>
          <p:nvPr/>
        </p:nvSpPr>
        <p:spPr>
          <a:xfrm>
            <a:off x="785813" y="3655786"/>
            <a:ext cx="342900" cy="3429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37" name="Google Shape;237;p21"/>
          <p:cNvPicPr preferRelativeResize="0"/>
          <p:nvPr/>
        </p:nvPicPr>
        <p:blipFill rotWithShape="1">
          <a:blip r:embed="rId6">
            <a:alphaModFix/>
          </a:blip>
          <a:srcRect b="0" l="0" r="0" t="0"/>
          <a:stretch/>
        </p:blipFill>
        <p:spPr>
          <a:xfrm>
            <a:off x="878681" y="3748655"/>
            <a:ext cx="157163" cy="157163"/>
          </a:xfrm>
          <a:prstGeom prst="rect">
            <a:avLst/>
          </a:prstGeom>
          <a:noFill/>
          <a:ln>
            <a:noFill/>
          </a:ln>
        </p:spPr>
      </p:pic>
      <p:sp>
        <p:nvSpPr>
          <p:cNvPr id="238" name="Google Shape;238;p21"/>
          <p:cNvSpPr/>
          <p:nvPr/>
        </p:nvSpPr>
        <p:spPr>
          <a:xfrm>
            <a:off x="1243013" y="3655786"/>
            <a:ext cx="3856174" cy="154288"/>
          </a:xfrm>
          <a:prstGeom prst="rect">
            <a:avLst/>
          </a:prstGeom>
          <a:noFill/>
          <a:ln>
            <a:noFill/>
          </a:ln>
        </p:spPr>
        <p:txBody>
          <a:bodyPr anchorCtr="0" anchor="t" bIns="0" lIns="0" spcFirstLastPara="1" rIns="0" wrap="square" tIns="0">
            <a:noAutofit/>
          </a:bodyPr>
          <a:lstStyle/>
          <a:p>
            <a:pPr indent="0" lvl="0" marL="0" marR="0" rtl="0" algn="l">
              <a:lnSpc>
                <a:spcPct val="135593"/>
              </a:lnSpc>
              <a:spcBef>
                <a:spcPts val="0"/>
              </a:spcBef>
              <a:spcAft>
                <a:spcPts val="0"/>
              </a:spcAft>
              <a:buClr>
                <a:srgbClr val="B8A3FF"/>
              </a:buClr>
              <a:buSzPts val="885"/>
              <a:buFont typeface="Calibri"/>
              <a:buNone/>
            </a:pPr>
            <a:r>
              <a:rPr b="1" lang="en" sz="885">
                <a:solidFill>
                  <a:srgbClr val="B8A3FF"/>
                </a:solidFill>
                <a:latin typeface="Calibri"/>
                <a:ea typeface="Calibri"/>
                <a:cs typeface="Calibri"/>
                <a:sym typeface="Calibri"/>
              </a:rPr>
              <a:t>Very Friendly User Interface</a:t>
            </a:r>
            <a:endParaRPr sz="885">
              <a:solidFill>
                <a:schemeClr val="dk1"/>
              </a:solidFill>
              <a:latin typeface="Calibri"/>
              <a:ea typeface="Calibri"/>
              <a:cs typeface="Calibri"/>
              <a:sym typeface="Calibri"/>
            </a:endParaRPr>
          </a:p>
        </p:txBody>
      </p:sp>
      <p:sp>
        <p:nvSpPr>
          <p:cNvPr id="239" name="Google Shape;239;p21"/>
          <p:cNvSpPr/>
          <p:nvPr/>
        </p:nvSpPr>
        <p:spPr>
          <a:xfrm>
            <a:off x="1243013" y="3852937"/>
            <a:ext cx="3856174" cy="160734"/>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D4C5FF"/>
              </a:buClr>
              <a:buSzPts val="780"/>
              <a:buFont typeface="Calibri"/>
              <a:buNone/>
            </a:pPr>
            <a:r>
              <a:rPr lang="en" sz="780">
                <a:solidFill>
                  <a:srgbClr val="D4C5FF"/>
                </a:solidFill>
                <a:latin typeface="Calibri"/>
                <a:ea typeface="Calibri"/>
                <a:cs typeface="Calibri"/>
                <a:sym typeface="Calibri"/>
              </a:rPr>
              <a:t>Seamless, intuitive design for effortless navigation</a:t>
            </a:r>
            <a:endParaRPr sz="780">
              <a:solidFill>
                <a:schemeClr val="dk1"/>
              </a:solidFill>
              <a:latin typeface="Calibri"/>
              <a:ea typeface="Calibri"/>
              <a:cs typeface="Calibri"/>
              <a:sym typeface="Calibri"/>
            </a:endParaRPr>
          </a:p>
        </p:txBody>
      </p:sp>
      <p:sp>
        <p:nvSpPr>
          <p:cNvPr id="240" name="Google Shape;240;p21"/>
          <p:cNvSpPr/>
          <p:nvPr/>
        </p:nvSpPr>
        <p:spPr>
          <a:xfrm>
            <a:off x="642938" y="4142259"/>
            <a:ext cx="4599124" cy="500760"/>
          </a:xfrm>
          <a:prstGeom prst="rect">
            <a:avLst/>
          </a:prstGeom>
          <a:solidFill>
            <a:srgbClr val="8B5CF6">
              <a:alpha val="7843"/>
            </a:srgbClr>
          </a:solidFill>
          <a:ln cap="flat" cmpd="sng" w="9525">
            <a:solidFill>
              <a:srgbClr val="8B5CF6">
                <a:alpha val="24705"/>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21"/>
          <p:cNvSpPr/>
          <p:nvPr/>
        </p:nvSpPr>
        <p:spPr>
          <a:xfrm>
            <a:off x="785813" y="4277990"/>
            <a:ext cx="342900" cy="34290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42" name="Google Shape;242;p21"/>
          <p:cNvPicPr preferRelativeResize="0"/>
          <p:nvPr/>
        </p:nvPicPr>
        <p:blipFill rotWithShape="1">
          <a:blip r:embed="rId7">
            <a:alphaModFix/>
          </a:blip>
          <a:srcRect b="0" l="0" r="0" t="0"/>
          <a:stretch/>
        </p:blipFill>
        <p:spPr>
          <a:xfrm>
            <a:off x="878681" y="4370859"/>
            <a:ext cx="157163" cy="157163"/>
          </a:xfrm>
          <a:prstGeom prst="rect">
            <a:avLst/>
          </a:prstGeom>
          <a:noFill/>
          <a:ln>
            <a:noFill/>
          </a:ln>
        </p:spPr>
      </p:pic>
      <p:sp>
        <p:nvSpPr>
          <p:cNvPr id="243" name="Google Shape;243;p21"/>
          <p:cNvSpPr/>
          <p:nvPr/>
        </p:nvSpPr>
        <p:spPr>
          <a:xfrm>
            <a:off x="1243013" y="4277990"/>
            <a:ext cx="3856174" cy="154288"/>
          </a:xfrm>
          <a:prstGeom prst="rect">
            <a:avLst/>
          </a:prstGeom>
          <a:noFill/>
          <a:ln>
            <a:noFill/>
          </a:ln>
        </p:spPr>
        <p:txBody>
          <a:bodyPr anchorCtr="0" anchor="t" bIns="0" lIns="0" spcFirstLastPara="1" rIns="0" wrap="square" tIns="0">
            <a:noAutofit/>
          </a:bodyPr>
          <a:lstStyle/>
          <a:p>
            <a:pPr indent="0" lvl="0" marL="0" marR="0" rtl="0" algn="l">
              <a:lnSpc>
                <a:spcPct val="135593"/>
              </a:lnSpc>
              <a:spcBef>
                <a:spcPts val="0"/>
              </a:spcBef>
              <a:spcAft>
                <a:spcPts val="0"/>
              </a:spcAft>
              <a:buClr>
                <a:srgbClr val="B8A3FF"/>
              </a:buClr>
              <a:buSzPts val="885"/>
              <a:buFont typeface="Calibri"/>
              <a:buNone/>
            </a:pPr>
            <a:r>
              <a:rPr b="1" lang="en" sz="885">
                <a:solidFill>
                  <a:srgbClr val="B8A3FF"/>
                </a:solidFill>
                <a:latin typeface="Calibri"/>
                <a:ea typeface="Calibri"/>
                <a:cs typeface="Calibri"/>
                <a:sym typeface="Calibri"/>
              </a:rPr>
              <a:t>Application Tracking Dashboard</a:t>
            </a:r>
            <a:endParaRPr sz="885">
              <a:solidFill>
                <a:schemeClr val="dk1"/>
              </a:solidFill>
              <a:latin typeface="Calibri"/>
              <a:ea typeface="Calibri"/>
              <a:cs typeface="Calibri"/>
              <a:sym typeface="Calibri"/>
            </a:endParaRPr>
          </a:p>
        </p:txBody>
      </p:sp>
      <p:sp>
        <p:nvSpPr>
          <p:cNvPr id="244" name="Google Shape;244;p21"/>
          <p:cNvSpPr/>
          <p:nvPr/>
        </p:nvSpPr>
        <p:spPr>
          <a:xfrm>
            <a:off x="1243013" y="4475141"/>
            <a:ext cx="3856174" cy="160734"/>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D4C5FF"/>
              </a:buClr>
              <a:buSzPts val="780"/>
              <a:buFont typeface="Calibri"/>
              <a:buNone/>
            </a:pPr>
            <a:r>
              <a:rPr lang="en" sz="780">
                <a:solidFill>
                  <a:srgbClr val="D4C5FF"/>
                </a:solidFill>
                <a:latin typeface="Calibri"/>
                <a:ea typeface="Calibri"/>
                <a:cs typeface="Calibri"/>
                <a:sym typeface="Calibri"/>
              </a:rPr>
              <a:t>See all your applications in one place</a:t>
            </a:r>
            <a:endParaRPr sz="780">
              <a:solidFill>
                <a:schemeClr val="dk1"/>
              </a:solidFill>
              <a:latin typeface="Calibri"/>
              <a:ea typeface="Calibri"/>
              <a:cs typeface="Calibri"/>
              <a:sym typeface="Calibri"/>
            </a:endParaRPr>
          </a:p>
        </p:txBody>
      </p:sp>
      <p:sp>
        <p:nvSpPr>
          <p:cNvPr id="245" name="Google Shape;245;p21"/>
          <p:cNvSpPr/>
          <p:nvPr/>
        </p:nvSpPr>
        <p:spPr>
          <a:xfrm>
            <a:off x="5734115" y="1115318"/>
            <a:ext cx="947998" cy="198239"/>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46" name="Google Shape;246;p21"/>
          <p:cNvPicPr preferRelativeResize="0"/>
          <p:nvPr/>
        </p:nvPicPr>
        <p:blipFill rotWithShape="1">
          <a:blip r:embed="rId8">
            <a:alphaModFix/>
          </a:blip>
          <a:srcRect b="0" l="0" r="0" t="0"/>
          <a:stretch/>
        </p:blipFill>
        <p:spPr>
          <a:xfrm>
            <a:off x="5855559" y="1193006"/>
            <a:ext cx="125016" cy="100013"/>
          </a:xfrm>
          <a:prstGeom prst="rect">
            <a:avLst/>
          </a:prstGeom>
          <a:noFill/>
          <a:ln>
            <a:noFill/>
          </a:ln>
        </p:spPr>
      </p:pic>
      <p:sp>
        <p:nvSpPr>
          <p:cNvPr id="247" name="Google Shape;247;p21"/>
          <p:cNvSpPr/>
          <p:nvPr/>
        </p:nvSpPr>
        <p:spPr>
          <a:xfrm>
            <a:off x="6037724" y="1179612"/>
            <a:ext cx="522945"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B8A3FF"/>
              </a:buClr>
              <a:buSzPts val="634"/>
              <a:buFont typeface="Calibri"/>
              <a:buNone/>
            </a:pPr>
            <a:r>
              <a:rPr b="1" lang="en" sz="634">
                <a:solidFill>
                  <a:srgbClr val="B8A3FF"/>
                </a:solidFill>
                <a:latin typeface="Calibri"/>
                <a:ea typeface="Calibri"/>
                <a:cs typeface="Calibri"/>
                <a:sym typeface="Calibri"/>
              </a:rPr>
              <a:t>Full Control</a:t>
            </a:r>
            <a:endParaRPr sz="634">
              <a:solidFill>
                <a:schemeClr val="dk1"/>
              </a:solidFill>
              <a:latin typeface="Calibri"/>
              <a:ea typeface="Calibri"/>
              <a:cs typeface="Calibri"/>
              <a:sym typeface="Calibri"/>
            </a:endParaRPr>
          </a:p>
        </p:txBody>
      </p:sp>
      <p:sp>
        <p:nvSpPr>
          <p:cNvPr id="248" name="Google Shape;248;p21"/>
          <p:cNvSpPr/>
          <p:nvPr/>
        </p:nvSpPr>
        <p:spPr>
          <a:xfrm>
            <a:off x="6760694" y="1115318"/>
            <a:ext cx="914651" cy="198239"/>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49" name="Google Shape;249;p21"/>
          <p:cNvPicPr preferRelativeResize="0"/>
          <p:nvPr/>
        </p:nvPicPr>
        <p:blipFill rotWithShape="1">
          <a:blip r:embed="rId9">
            <a:alphaModFix/>
          </a:blip>
          <a:srcRect b="0" l="0" r="0" t="0"/>
          <a:stretch/>
        </p:blipFill>
        <p:spPr>
          <a:xfrm>
            <a:off x="6882138" y="1193006"/>
            <a:ext cx="100013" cy="100013"/>
          </a:xfrm>
          <a:prstGeom prst="rect">
            <a:avLst/>
          </a:prstGeom>
          <a:noFill/>
          <a:ln>
            <a:noFill/>
          </a:ln>
        </p:spPr>
      </p:pic>
      <p:sp>
        <p:nvSpPr>
          <p:cNvPr id="250" name="Google Shape;250;p21"/>
          <p:cNvSpPr/>
          <p:nvPr/>
        </p:nvSpPr>
        <p:spPr>
          <a:xfrm>
            <a:off x="7039301" y="1179612"/>
            <a:ext cx="514601"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B8A3FF"/>
              </a:buClr>
              <a:buSzPts val="634"/>
              <a:buFont typeface="Calibri"/>
              <a:buNone/>
            </a:pPr>
            <a:r>
              <a:rPr b="1" lang="en" sz="634">
                <a:solidFill>
                  <a:srgbClr val="B8A3FF"/>
                </a:solidFill>
                <a:latin typeface="Calibri"/>
                <a:ea typeface="Calibri"/>
                <a:cs typeface="Calibri"/>
                <a:sym typeface="Calibri"/>
              </a:rPr>
              <a:t>Easy to Use</a:t>
            </a:r>
            <a:endParaRPr sz="634">
              <a:solidFill>
                <a:schemeClr val="dk1"/>
              </a:solidFill>
              <a:latin typeface="Calibri"/>
              <a:ea typeface="Calibri"/>
              <a:cs typeface="Calibri"/>
              <a:sym typeface="Calibri"/>
            </a:endParaRPr>
          </a:p>
        </p:txBody>
      </p:sp>
      <p:sp>
        <p:nvSpPr>
          <p:cNvPr id="251" name="Google Shape;251;p21"/>
          <p:cNvSpPr/>
          <p:nvPr/>
        </p:nvSpPr>
        <p:spPr>
          <a:xfrm>
            <a:off x="7753927" y="1115318"/>
            <a:ext cx="1169454" cy="198239"/>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52" name="Google Shape;252;p21"/>
          <p:cNvPicPr preferRelativeResize="0"/>
          <p:nvPr/>
        </p:nvPicPr>
        <p:blipFill rotWithShape="1">
          <a:blip r:embed="rId10">
            <a:alphaModFix/>
          </a:blip>
          <a:srcRect b="0" l="0" r="0" t="0"/>
          <a:stretch/>
        </p:blipFill>
        <p:spPr>
          <a:xfrm>
            <a:off x="7875370" y="1193006"/>
            <a:ext cx="112514" cy="100013"/>
          </a:xfrm>
          <a:prstGeom prst="rect">
            <a:avLst/>
          </a:prstGeom>
          <a:noFill/>
          <a:ln>
            <a:noFill/>
          </a:ln>
        </p:spPr>
      </p:pic>
      <p:sp>
        <p:nvSpPr>
          <p:cNvPr id="253" name="Google Shape;253;p21"/>
          <p:cNvSpPr/>
          <p:nvPr/>
        </p:nvSpPr>
        <p:spPr>
          <a:xfrm>
            <a:off x="8045035" y="1179612"/>
            <a:ext cx="756903"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B8A3FF"/>
              </a:buClr>
              <a:buSzPts val="634"/>
              <a:buFont typeface="Calibri"/>
              <a:buNone/>
            </a:pPr>
            <a:r>
              <a:rPr b="1" lang="en" sz="634">
                <a:solidFill>
                  <a:srgbClr val="B8A3FF"/>
                </a:solidFill>
                <a:latin typeface="Calibri"/>
                <a:ea typeface="Calibri"/>
                <a:cs typeface="Calibri"/>
                <a:sym typeface="Calibri"/>
              </a:rPr>
              <a:t>Track Everything</a:t>
            </a:r>
            <a:endParaRPr sz="634">
              <a:solidFill>
                <a:schemeClr val="dk1"/>
              </a:solidFill>
              <a:latin typeface="Calibri"/>
              <a:ea typeface="Calibri"/>
              <a:cs typeface="Calibri"/>
              <a:sym typeface="Calibri"/>
            </a:endParaRPr>
          </a:p>
        </p:txBody>
      </p:sp>
      <p:sp>
        <p:nvSpPr>
          <p:cNvPr id="254" name="Google Shape;254;p21"/>
          <p:cNvSpPr/>
          <p:nvPr/>
        </p:nvSpPr>
        <p:spPr>
          <a:xfrm>
            <a:off x="5670686" y="1449288"/>
            <a:ext cx="3330411" cy="3143250"/>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55" name="Google Shape;255;p21"/>
          <p:cNvPicPr preferRelativeResize="0"/>
          <p:nvPr/>
        </p:nvPicPr>
        <p:blipFill rotWithShape="1">
          <a:blip r:embed="rId11">
            <a:alphaModFix amt="95000"/>
          </a:blip>
          <a:srcRect b="0" l="0" r="0" t="0"/>
          <a:stretch/>
        </p:blipFill>
        <p:spPr>
          <a:xfrm>
            <a:off x="5670686" y="1449288"/>
            <a:ext cx="3330411" cy="3143250"/>
          </a:xfrm>
          <a:prstGeom prst="rect">
            <a:avLst/>
          </a:prstGeom>
          <a:noFill/>
          <a:ln>
            <a:noFill/>
          </a:ln>
        </p:spPr>
      </p:pic>
      <p:sp>
        <p:nvSpPr>
          <p:cNvPr id="256" name="Google Shape;256;p21"/>
          <p:cNvSpPr/>
          <p:nvPr/>
        </p:nvSpPr>
        <p:spPr>
          <a:xfrm>
            <a:off x="9031534" y="5026756"/>
            <a:ext cx="68458" cy="68458"/>
          </a:xfrm>
          <a:prstGeom prst="rect">
            <a:avLst/>
          </a:prstGeom>
          <a:solidFill>
            <a:srgbClr val="00B05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preencoded.png" id="262" name="Google Shape;262;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3" name="Google Shape;263;p22"/>
          <p:cNvSpPr/>
          <p:nvPr/>
        </p:nvSpPr>
        <p:spPr>
          <a:xfrm>
            <a:off x="4757738" y="1101505"/>
            <a:ext cx="571500" cy="21431"/>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2"/>
          <p:cNvSpPr/>
          <p:nvPr/>
        </p:nvSpPr>
        <p:spPr>
          <a:xfrm>
            <a:off x="571500" y="428625"/>
            <a:ext cx="4757738" cy="651477"/>
          </a:xfrm>
          <a:prstGeom prst="rect">
            <a:avLst/>
          </a:prstGeom>
          <a:noFill/>
          <a:ln>
            <a:noFill/>
          </a:ln>
        </p:spPr>
        <p:txBody>
          <a:bodyPr anchorCtr="0" anchor="t" bIns="0" lIns="0" spcFirstLastPara="1" rIns="0" wrap="square" tIns="0">
            <a:noAutofit/>
          </a:bodyPr>
          <a:lstStyle/>
          <a:p>
            <a:pPr indent="0" lvl="0" marL="0" marR="0" rtl="0" algn="l">
              <a:lnSpc>
                <a:spcPct val="135983"/>
              </a:lnSpc>
              <a:spcBef>
                <a:spcPts val="0"/>
              </a:spcBef>
              <a:spcAft>
                <a:spcPts val="0"/>
              </a:spcAft>
              <a:buClr>
                <a:srgbClr val="FFFFFF"/>
              </a:buClr>
              <a:buSzPts val="1912"/>
              <a:buFont typeface="Calibri"/>
              <a:buNone/>
            </a:pPr>
            <a:r>
              <a:rPr b="1" lang="en" sz="1912">
                <a:solidFill>
                  <a:srgbClr val="FFFFFF"/>
                </a:solidFill>
                <a:latin typeface="Calibri"/>
                <a:ea typeface="Calibri"/>
                <a:cs typeface="Calibri"/>
                <a:sym typeface="Calibri"/>
              </a:rPr>
              <a:t>BENEFITS &amp; FEATURES FOR RECRUITERS (1/3)</a:t>
            </a:r>
            <a:endParaRPr sz="1912">
              <a:solidFill>
                <a:schemeClr val="dk1"/>
              </a:solidFill>
              <a:latin typeface="Calibri"/>
              <a:ea typeface="Calibri"/>
              <a:cs typeface="Calibri"/>
              <a:sym typeface="Calibri"/>
            </a:endParaRPr>
          </a:p>
        </p:txBody>
      </p:sp>
      <p:sp>
        <p:nvSpPr>
          <p:cNvPr id="265" name="Google Shape;265;p22"/>
          <p:cNvSpPr/>
          <p:nvPr/>
        </p:nvSpPr>
        <p:spPr>
          <a:xfrm>
            <a:off x="571500" y="1222977"/>
            <a:ext cx="428625" cy="4286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66" name="Google Shape;266;p22"/>
          <p:cNvPicPr preferRelativeResize="0"/>
          <p:nvPr/>
        </p:nvPicPr>
        <p:blipFill rotWithShape="1">
          <a:blip r:embed="rId4">
            <a:alphaModFix/>
          </a:blip>
          <a:srcRect b="0" l="0" r="0" t="0"/>
          <a:stretch/>
        </p:blipFill>
        <p:spPr>
          <a:xfrm>
            <a:off x="685800" y="1337277"/>
            <a:ext cx="200025" cy="200025"/>
          </a:xfrm>
          <a:prstGeom prst="rect">
            <a:avLst/>
          </a:prstGeom>
          <a:noFill/>
          <a:ln>
            <a:noFill/>
          </a:ln>
        </p:spPr>
      </p:pic>
      <p:sp>
        <p:nvSpPr>
          <p:cNvPr id="267" name="Google Shape;267;p22"/>
          <p:cNvSpPr/>
          <p:nvPr/>
        </p:nvSpPr>
        <p:spPr>
          <a:xfrm>
            <a:off x="1100138" y="1325835"/>
            <a:ext cx="1831005" cy="222879"/>
          </a:xfrm>
          <a:prstGeom prst="rect">
            <a:avLst/>
          </a:prstGeom>
          <a:noFill/>
          <a:ln>
            <a:noFill/>
          </a:ln>
        </p:spPr>
        <p:txBody>
          <a:bodyPr anchorCtr="0" anchor="t" bIns="0" lIns="0" spcFirstLastPara="1" rIns="0" wrap="square" tIns="0">
            <a:noAutofit/>
          </a:bodyPr>
          <a:lstStyle/>
          <a:p>
            <a:pPr indent="0" lvl="0" marL="0" marR="0" rtl="0" algn="l">
              <a:lnSpc>
                <a:spcPct val="138996"/>
              </a:lnSpc>
              <a:spcBef>
                <a:spcPts val="0"/>
              </a:spcBef>
              <a:spcAft>
                <a:spcPts val="0"/>
              </a:spcAft>
              <a:buClr>
                <a:srgbClr val="B8A3FF"/>
              </a:buClr>
              <a:buSzPts val="1295"/>
              <a:buFont typeface="Calibri"/>
              <a:buNone/>
            </a:pPr>
            <a:r>
              <a:rPr b="1" lang="en" sz="1295">
                <a:solidFill>
                  <a:srgbClr val="B8A3FF"/>
                </a:solidFill>
                <a:latin typeface="Calibri"/>
                <a:ea typeface="Calibri"/>
                <a:cs typeface="Calibri"/>
                <a:sym typeface="Calibri"/>
              </a:rPr>
              <a:t>Headhunting Agent</a:t>
            </a:r>
            <a:endParaRPr sz="1295">
              <a:solidFill>
                <a:schemeClr val="dk1"/>
              </a:solidFill>
              <a:latin typeface="Calibri"/>
              <a:ea typeface="Calibri"/>
              <a:cs typeface="Calibri"/>
              <a:sym typeface="Calibri"/>
            </a:endParaRPr>
          </a:p>
        </p:txBody>
      </p:sp>
      <p:sp>
        <p:nvSpPr>
          <p:cNvPr id="268" name="Google Shape;268;p22"/>
          <p:cNvSpPr/>
          <p:nvPr/>
        </p:nvSpPr>
        <p:spPr>
          <a:xfrm>
            <a:off x="571500" y="1751614"/>
            <a:ext cx="4757738" cy="45005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D4C5FF"/>
              </a:buClr>
              <a:buSzPts val="900"/>
              <a:buFont typeface="Calibri"/>
              <a:buNone/>
            </a:pPr>
            <a:r>
              <a:rPr lang="en" sz="900">
                <a:solidFill>
                  <a:srgbClr val="D4C5FF"/>
                </a:solidFill>
                <a:latin typeface="Calibri"/>
                <a:ea typeface="Calibri"/>
                <a:cs typeface="Calibri"/>
                <a:sym typeface="Calibri"/>
              </a:rPr>
              <a:t>Multi-source scraper that searches across LinkedIn, GitHub, StackOverflow, Google, and Twitter simultaneously to discover passive candidates. It searches for profiles, scores them intelligently, and finds email addresses for top candidates—all while securely managing your API keys.</a:t>
            </a:r>
            <a:endParaRPr sz="900">
              <a:solidFill>
                <a:schemeClr val="dk1"/>
              </a:solidFill>
              <a:latin typeface="Calibri"/>
              <a:ea typeface="Calibri"/>
              <a:cs typeface="Calibri"/>
              <a:sym typeface="Calibri"/>
            </a:endParaRPr>
          </a:p>
        </p:txBody>
      </p:sp>
      <p:sp>
        <p:nvSpPr>
          <p:cNvPr id="269" name="Google Shape;269;p22"/>
          <p:cNvSpPr/>
          <p:nvPr/>
        </p:nvSpPr>
        <p:spPr>
          <a:xfrm>
            <a:off x="5859717" y="1083869"/>
            <a:ext cx="604707" cy="157163"/>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70" name="Google Shape;270;p22"/>
          <p:cNvPicPr preferRelativeResize="0"/>
          <p:nvPr/>
        </p:nvPicPr>
        <p:blipFill rotWithShape="1">
          <a:blip r:embed="rId5">
            <a:alphaModFix/>
          </a:blip>
          <a:srcRect b="0" l="0" r="0" t="0"/>
          <a:stretch/>
        </p:blipFill>
        <p:spPr>
          <a:xfrm>
            <a:off x="5938298" y="1137447"/>
            <a:ext cx="75009" cy="85725"/>
          </a:xfrm>
          <a:prstGeom prst="rect">
            <a:avLst/>
          </a:prstGeom>
          <a:noFill/>
          <a:ln>
            <a:noFill/>
          </a:ln>
        </p:spPr>
      </p:pic>
      <p:sp>
        <p:nvSpPr>
          <p:cNvPr id="271" name="Google Shape;271;p22"/>
          <p:cNvSpPr/>
          <p:nvPr/>
        </p:nvSpPr>
        <p:spPr>
          <a:xfrm>
            <a:off x="6049026" y="1126731"/>
            <a:ext cx="336817"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B8A3FF"/>
              </a:buClr>
              <a:buSzPts val="534"/>
              <a:buFont typeface="Calibri"/>
              <a:buNone/>
            </a:pPr>
            <a:r>
              <a:rPr b="1" lang="en" sz="534">
                <a:solidFill>
                  <a:srgbClr val="B8A3FF"/>
                </a:solidFill>
                <a:latin typeface="Calibri"/>
                <a:ea typeface="Calibri"/>
                <a:cs typeface="Calibri"/>
                <a:sym typeface="Calibri"/>
              </a:rPr>
              <a:t>LinkedIn</a:t>
            </a:r>
            <a:endParaRPr sz="534">
              <a:solidFill>
                <a:schemeClr val="dk1"/>
              </a:solidFill>
              <a:latin typeface="Calibri"/>
              <a:ea typeface="Calibri"/>
              <a:cs typeface="Calibri"/>
              <a:sym typeface="Calibri"/>
            </a:endParaRPr>
          </a:p>
        </p:txBody>
      </p:sp>
      <p:sp>
        <p:nvSpPr>
          <p:cNvPr id="272" name="Google Shape;272;p22"/>
          <p:cNvSpPr/>
          <p:nvPr/>
        </p:nvSpPr>
        <p:spPr>
          <a:xfrm>
            <a:off x="6514430" y="1083869"/>
            <a:ext cx="547390" cy="157163"/>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73" name="Google Shape;273;p22"/>
          <p:cNvPicPr preferRelativeResize="0"/>
          <p:nvPr/>
        </p:nvPicPr>
        <p:blipFill rotWithShape="1">
          <a:blip r:embed="rId6">
            <a:alphaModFix/>
          </a:blip>
          <a:srcRect b="0" l="0" r="0" t="0"/>
          <a:stretch/>
        </p:blipFill>
        <p:spPr>
          <a:xfrm>
            <a:off x="6593012" y="1137447"/>
            <a:ext cx="83939" cy="85725"/>
          </a:xfrm>
          <a:prstGeom prst="rect">
            <a:avLst/>
          </a:prstGeom>
          <a:noFill/>
          <a:ln>
            <a:noFill/>
          </a:ln>
        </p:spPr>
      </p:pic>
      <p:sp>
        <p:nvSpPr>
          <p:cNvPr id="274" name="Google Shape;274;p22"/>
          <p:cNvSpPr/>
          <p:nvPr/>
        </p:nvSpPr>
        <p:spPr>
          <a:xfrm>
            <a:off x="6712669" y="1126731"/>
            <a:ext cx="27057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B8A3FF"/>
              </a:buClr>
              <a:buSzPts val="534"/>
              <a:buFont typeface="Calibri"/>
              <a:buNone/>
            </a:pPr>
            <a:r>
              <a:rPr b="1" lang="en" sz="534">
                <a:solidFill>
                  <a:srgbClr val="B8A3FF"/>
                </a:solidFill>
                <a:latin typeface="Calibri"/>
                <a:ea typeface="Calibri"/>
                <a:cs typeface="Calibri"/>
                <a:sym typeface="Calibri"/>
              </a:rPr>
              <a:t>GitHub</a:t>
            </a:r>
            <a:endParaRPr sz="534">
              <a:solidFill>
                <a:schemeClr val="dk1"/>
              </a:solidFill>
              <a:latin typeface="Calibri"/>
              <a:ea typeface="Calibri"/>
              <a:cs typeface="Calibri"/>
              <a:sym typeface="Calibri"/>
            </a:endParaRPr>
          </a:p>
        </p:txBody>
      </p:sp>
      <p:sp>
        <p:nvSpPr>
          <p:cNvPr id="275" name="Google Shape;275;p22"/>
          <p:cNvSpPr/>
          <p:nvPr/>
        </p:nvSpPr>
        <p:spPr>
          <a:xfrm>
            <a:off x="7111826" y="1083869"/>
            <a:ext cx="545995" cy="157163"/>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76" name="Google Shape;276;p22"/>
          <p:cNvPicPr preferRelativeResize="0"/>
          <p:nvPr/>
        </p:nvPicPr>
        <p:blipFill rotWithShape="1">
          <a:blip r:embed="rId7">
            <a:alphaModFix/>
          </a:blip>
          <a:srcRect b="0" l="0" r="0" t="0"/>
          <a:stretch/>
        </p:blipFill>
        <p:spPr>
          <a:xfrm>
            <a:off x="7190408" y="1137447"/>
            <a:ext cx="82153" cy="85725"/>
          </a:xfrm>
          <a:prstGeom prst="rect">
            <a:avLst/>
          </a:prstGeom>
          <a:noFill/>
          <a:ln>
            <a:noFill/>
          </a:ln>
        </p:spPr>
      </p:pic>
      <p:sp>
        <p:nvSpPr>
          <p:cNvPr id="277" name="Google Shape;277;p22"/>
          <p:cNvSpPr/>
          <p:nvPr/>
        </p:nvSpPr>
        <p:spPr>
          <a:xfrm>
            <a:off x="7308279" y="1126731"/>
            <a:ext cx="27096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B8A3FF"/>
              </a:buClr>
              <a:buSzPts val="534"/>
              <a:buFont typeface="Calibri"/>
              <a:buNone/>
            </a:pPr>
            <a:r>
              <a:rPr b="1" lang="en" sz="534">
                <a:solidFill>
                  <a:srgbClr val="B8A3FF"/>
                </a:solidFill>
                <a:latin typeface="Calibri"/>
                <a:ea typeface="Calibri"/>
                <a:cs typeface="Calibri"/>
                <a:sym typeface="Calibri"/>
              </a:rPr>
              <a:t>Google</a:t>
            </a:r>
            <a:endParaRPr sz="534">
              <a:solidFill>
                <a:schemeClr val="dk1"/>
              </a:solidFill>
              <a:latin typeface="Calibri"/>
              <a:ea typeface="Calibri"/>
              <a:cs typeface="Calibri"/>
              <a:sym typeface="Calibri"/>
            </a:endParaRPr>
          </a:p>
        </p:txBody>
      </p:sp>
      <p:sp>
        <p:nvSpPr>
          <p:cNvPr id="278" name="Google Shape;278;p22"/>
          <p:cNvSpPr/>
          <p:nvPr/>
        </p:nvSpPr>
        <p:spPr>
          <a:xfrm>
            <a:off x="7707827" y="1083869"/>
            <a:ext cx="812825" cy="157163"/>
          </a:xfrm>
          <a:prstGeom prst="rect">
            <a:avLst/>
          </a:prstGeom>
          <a:solidFill>
            <a:srgbClr val="8B5CF6">
              <a:alpha val="14901"/>
            </a:srgbClr>
          </a:solidFill>
          <a:ln cap="flat" cmpd="sng" w="952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79" name="Google Shape;279;p22"/>
          <p:cNvPicPr preferRelativeResize="0"/>
          <p:nvPr/>
        </p:nvPicPr>
        <p:blipFill rotWithShape="1">
          <a:blip r:embed="rId8">
            <a:alphaModFix/>
          </a:blip>
          <a:srcRect b="0" l="0" r="0" t="0"/>
          <a:stretch/>
        </p:blipFill>
        <p:spPr>
          <a:xfrm>
            <a:off x="7786408" y="1137447"/>
            <a:ext cx="64294" cy="85725"/>
          </a:xfrm>
          <a:prstGeom prst="rect">
            <a:avLst/>
          </a:prstGeom>
          <a:noFill/>
          <a:ln>
            <a:noFill/>
          </a:ln>
        </p:spPr>
      </p:pic>
      <p:sp>
        <p:nvSpPr>
          <p:cNvPr id="280" name="Google Shape;280;p22"/>
          <p:cNvSpPr/>
          <p:nvPr/>
        </p:nvSpPr>
        <p:spPr>
          <a:xfrm>
            <a:off x="7886421" y="1126731"/>
            <a:ext cx="55565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B8A3FF"/>
              </a:buClr>
              <a:buSzPts val="534"/>
              <a:buFont typeface="Calibri"/>
              <a:buNone/>
            </a:pPr>
            <a:r>
              <a:rPr b="1" lang="en" sz="534">
                <a:solidFill>
                  <a:srgbClr val="B8A3FF"/>
                </a:solidFill>
                <a:latin typeface="Calibri"/>
                <a:ea typeface="Calibri"/>
                <a:cs typeface="Calibri"/>
                <a:sym typeface="Calibri"/>
              </a:rPr>
              <a:t>StackOverflow</a:t>
            </a:r>
            <a:endParaRPr sz="534">
              <a:solidFill>
                <a:schemeClr val="dk1"/>
              </a:solidFill>
              <a:latin typeface="Calibri"/>
              <a:ea typeface="Calibri"/>
              <a:cs typeface="Calibri"/>
              <a:sym typeface="Calibri"/>
            </a:endParaRPr>
          </a:p>
        </p:txBody>
      </p:sp>
      <p:sp>
        <p:nvSpPr>
          <p:cNvPr id="281" name="Google Shape;281;p22"/>
          <p:cNvSpPr/>
          <p:nvPr/>
        </p:nvSpPr>
        <p:spPr>
          <a:xfrm>
            <a:off x="6189083" y="1319612"/>
            <a:ext cx="692944" cy="319683"/>
          </a:xfrm>
          <a:prstGeom prst="rect">
            <a:avLst/>
          </a:prstGeom>
          <a:solidFill>
            <a:srgbClr val="8B5CF6">
              <a:alpha val="20000"/>
            </a:srgbClr>
          </a:solidFill>
          <a:ln cap="flat" cmpd="sng" w="952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22"/>
          <p:cNvSpPr/>
          <p:nvPr/>
        </p:nvSpPr>
        <p:spPr>
          <a:xfrm>
            <a:off x="6296239" y="1376762"/>
            <a:ext cx="478631" cy="128588"/>
          </a:xfrm>
          <a:prstGeom prst="rect">
            <a:avLst/>
          </a:prstGeom>
          <a:noFill/>
          <a:ln>
            <a:noFill/>
          </a:ln>
        </p:spPr>
        <p:txBody>
          <a:bodyPr anchorCtr="0" anchor="t" bIns="0" lIns="0" spcFirstLastPara="1" rIns="0" wrap="square" tIns="0">
            <a:noAutofit/>
          </a:bodyPr>
          <a:lstStyle/>
          <a:p>
            <a:pPr indent="0" lvl="0" marL="0" marR="0" rtl="0" algn="ctr">
              <a:lnSpc>
                <a:spcPct val="112994"/>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30-50</a:t>
            </a:r>
            <a:endParaRPr sz="885">
              <a:solidFill>
                <a:schemeClr val="dk1"/>
              </a:solidFill>
              <a:latin typeface="Calibri"/>
              <a:ea typeface="Calibri"/>
              <a:cs typeface="Calibri"/>
              <a:sym typeface="Calibri"/>
            </a:endParaRPr>
          </a:p>
        </p:txBody>
      </p:sp>
      <p:sp>
        <p:nvSpPr>
          <p:cNvPr id="283" name="Google Shape;283;p22"/>
          <p:cNvSpPr/>
          <p:nvPr/>
        </p:nvSpPr>
        <p:spPr>
          <a:xfrm>
            <a:off x="6296239" y="1526781"/>
            <a:ext cx="478631" cy="98227"/>
          </a:xfrm>
          <a:prstGeom prst="rect">
            <a:avLst/>
          </a:prstGeom>
          <a:noFill/>
          <a:ln>
            <a:noFill/>
          </a:ln>
        </p:spPr>
        <p:txBody>
          <a:bodyPr anchorCtr="0" anchor="t" bIns="0" lIns="0" spcFirstLastPara="1" rIns="0" wrap="square" tIns="0">
            <a:noAutofit/>
          </a:bodyPr>
          <a:lstStyle/>
          <a:p>
            <a:pPr indent="0" lvl="0" marL="0" marR="0" rtl="0" algn="ctr">
              <a:lnSpc>
                <a:spcPct val="144329"/>
              </a:lnSpc>
              <a:spcBef>
                <a:spcPts val="0"/>
              </a:spcBef>
              <a:spcAft>
                <a:spcPts val="0"/>
              </a:spcAft>
              <a:buClr>
                <a:srgbClr val="B8A3FF"/>
              </a:buClr>
              <a:buSzPts val="485"/>
              <a:buFont typeface="Calibri"/>
              <a:buNone/>
            </a:pPr>
            <a:r>
              <a:rPr b="1" lang="en" sz="485">
                <a:solidFill>
                  <a:srgbClr val="B8A3FF"/>
                </a:solidFill>
                <a:latin typeface="Calibri"/>
                <a:ea typeface="Calibri"/>
                <a:cs typeface="Calibri"/>
                <a:sym typeface="Calibri"/>
              </a:rPr>
              <a:t>Candidates</a:t>
            </a:r>
            <a:endParaRPr sz="485">
              <a:solidFill>
                <a:schemeClr val="dk1"/>
              </a:solidFill>
              <a:latin typeface="Calibri"/>
              <a:ea typeface="Calibri"/>
              <a:cs typeface="Calibri"/>
              <a:sym typeface="Calibri"/>
            </a:endParaRPr>
          </a:p>
        </p:txBody>
      </p:sp>
      <p:sp>
        <p:nvSpPr>
          <p:cNvPr id="284" name="Google Shape;284;p22"/>
          <p:cNvSpPr/>
          <p:nvPr/>
        </p:nvSpPr>
        <p:spPr>
          <a:xfrm>
            <a:off x="6960608" y="1319612"/>
            <a:ext cx="498890" cy="319683"/>
          </a:xfrm>
          <a:prstGeom prst="rect">
            <a:avLst/>
          </a:prstGeom>
          <a:solidFill>
            <a:srgbClr val="8B5CF6">
              <a:alpha val="20000"/>
            </a:srgbClr>
          </a:solidFill>
          <a:ln cap="flat" cmpd="sng" w="952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2"/>
          <p:cNvSpPr/>
          <p:nvPr/>
        </p:nvSpPr>
        <p:spPr>
          <a:xfrm>
            <a:off x="7067764" y="1376762"/>
            <a:ext cx="284578" cy="128588"/>
          </a:xfrm>
          <a:prstGeom prst="rect">
            <a:avLst/>
          </a:prstGeom>
          <a:noFill/>
          <a:ln>
            <a:noFill/>
          </a:ln>
        </p:spPr>
        <p:txBody>
          <a:bodyPr anchorCtr="0" anchor="t" bIns="0" lIns="0" spcFirstLastPara="1" rIns="0" wrap="square" tIns="0">
            <a:noAutofit/>
          </a:bodyPr>
          <a:lstStyle/>
          <a:p>
            <a:pPr indent="0" lvl="0" marL="0" marR="0" rtl="0" algn="ctr">
              <a:lnSpc>
                <a:spcPct val="112994"/>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&lt;30s</a:t>
            </a:r>
            <a:endParaRPr sz="885">
              <a:solidFill>
                <a:schemeClr val="dk1"/>
              </a:solidFill>
              <a:latin typeface="Calibri"/>
              <a:ea typeface="Calibri"/>
              <a:cs typeface="Calibri"/>
              <a:sym typeface="Calibri"/>
            </a:endParaRPr>
          </a:p>
        </p:txBody>
      </p:sp>
      <p:sp>
        <p:nvSpPr>
          <p:cNvPr id="286" name="Google Shape;286;p22"/>
          <p:cNvSpPr/>
          <p:nvPr/>
        </p:nvSpPr>
        <p:spPr>
          <a:xfrm>
            <a:off x="7067764" y="1526781"/>
            <a:ext cx="284578" cy="98227"/>
          </a:xfrm>
          <a:prstGeom prst="rect">
            <a:avLst/>
          </a:prstGeom>
          <a:noFill/>
          <a:ln>
            <a:noFill/>
          </a:ln>
        </p:spPr>
        <p:txBody>
          <a:bodyPr anchorCtr="0" anchor="t" bIns="0" lIns="0" spcFirstLastPara="1" rIns="0" wrap="square" tIns="0">
            <a:noAutofit/>
          </a:bodyPr>
          <a:lstStyle/>
          <a:p>
            <a:pPr indent="0" lvl="0" marL="0" marR="0" rtl="0" algn="ctr">
              <a:lnSpc>
                <a:spcPct val="144329"/>
              </a:lnSpc>
              <a:spcBef>
                <a:spcPts val="0"/>
              </a:spcBef>
              <a:spcAft>
                <a:spcPts val="0"/>
              </a:spcAft>
              <a:buClr>
                <a:srgbClr val="B8A3FF"/>
              </a:buClr>
              <a:buSzPts val="485"/>
              <a:buFont typeface="Calibri"/>
              <a:buNone/>
            </a:pPr>
            <a:r>
              <a:rPr b="1" lang="en" sz="485">
                <a:solidFill>
                  <a:srgbClr val="B8A3FF"/>
                </a:solidFill>
                <a:latin typeface="Calibri"/>
                <a:ea typeface="Calibri"/>
                <a:cs typeface="Calibri"/>
                <a:sym typeface="Calibri"/>
              </a:rPr>
              <a:t>Time</a:t>
            </a:r>
            <a:endParaRPr sz="485">
              <a:solidFill>
                <a:schemeClr val="dk1"/>
              </a:solidFill>
              <a:latin typeface="Calibri"/>
              <a:ea typeface="Calibri"/>
              <a:cs typeface="Calibri"/>
              <a:sym typeface="Calibri"/>
            </a:endParaRPr>
          </a:p>
        </p:txBody>
      </p:sp>
      <p:sp>
        <p:nvSpPr>
          <p:cNvPr id="287" name="Google Shape;287;p22"/>
          <p:cNvSpPr/>
          <p:nvPr/>
        </p:nvSpPr>
        <p:spPr>
          <a:xfrm>
            <a:off x="7538079" y="1319612"/>
            <a:ext cx="660322" cy="319683"/>
          </a:xfrm>
          <a:prstGeom prst="rect">
            <a:avLst/>
          </a:prstGeom>
          <a:solidFill>
            <a:srgbClr val="8B5CF6">
              <a:alpha val="20000"/>
            </a:srgbClr>
          </a:solidFill>
          <a:ln cap="flat" cmpd="sng" w="952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2"/>
          <p:cNvSpPr/>
          <p:nvPr/>
        </p:nvSpPr>
        <p:spPr>
          <a:xfrm>
            <a:off x="7645236" y="1383906"/>
            <a:ext cx="446010" cy="128588"/>
          </a:xfrm>
          <a:prstGeom prst="rect">
            <a:avLst/>
          </a:prstGeom>
          <a:noFill/>
          <a:ln>
            <a:noFill/>
          </a:ln>
        </p:spPr>
        <p:txBody>
          <a:bodyPr anchorCtr="0" anchor="t" bIns="0" lIns="0" spcFirstLastPara="1" rIns="0" wrap="square" tIns="0">
            <a:noAutofit/>
          </a:bodyPr>
          <a:lstStyle/>
          <a:p>
            <a:pPr indent="0" lvl="0" marL="0" marR="0" rtl="0" algn="ctr">
              <a:lnSpc>
                <a:spcPct val="112994"/>
              </a:lnSpc>
              <a:spcBef>
                <a:spcPts val="0"/>
              </a:spcBef>
              <a:spcAft>
                <a:spcPts val="0"/>
              </a:spcAft>
              <a:buClr>
                <a:srgbClr val="8B5CF6"/>
              </a:buClr>
              <a:buSzPts val="885"/>
              <a:buFont typeface="Calibri"/>
              <a:buNone/>
            </a:pPr>
            <a:r>
              <a:rPr b="1" lang="en" sz="885">
                <a:solidFill>
                  <a:srgbClr val="8B5CF6"/>
                </a:solidFill>
                <a:latin typeface="Calibri"/>
                <a:ea typeface="Calibri"/>
                <a:cs typeface="Calibri"/>
                <a:sym typeface="Calibri"/>
              </a:rPr>
              <a:t>4+</a:t>
            </a:r>
            <a:endParaRPr sz="885">
              <a:solidFill>
                <a:schemeClr val="dk1"/>
              </a:solidFill>
              <a:latin typeface="Calibri"/>
              <a:ea typeface="Calibri"/>
              <a:cs typeface="Calibri"/>
              <a:sym typeface="Calibri"/>
            </a:endParaRPr>
          </a:p>
        </p:txBody>
      </p:sp>
      <p:sp>
        <p:nvSpPr>
          <p:cNvPr id="289" name="Google Shape;289;p22"/>
          <p:cNvSpPr/>
          <p:nvPr/>
        </p:nvSpPr>
        <p:spPr>
          <a:xfrm>
            <a:off x="7645236" y="1533925"/>
            <a:ext cx="446010" cy="98227"/>
          </a:xfrm>
          <a:prstGeom prst="rect">
            <a:avLst/>
          </a:prstGeom>
          <a:noFill/>
          <a:ln>
            <a:noFill/>
          </a:ln>
        </p:spPr>
        <p:txBody>
          <a:bodyPr anchorCtr="0" anchor="t" bIns="0" lIns="0" spcFirstLastPara="1" rIns="0" wrap="square" tIns="0">
            <a:noAutofit/>
          </a:bodyPr>
          <a:lstStyle/>
          <a:p>
            <a:pPr indent="0" lvl="0" marL="0" marR="0" rtl="0" algn="ctr">
              <a:lnSpc>
                <a:spcPct val="144329"/>
              </a:lnSpc>
              <a:spcBef>
                <a:spcPts val="0"/>
              </a:spcBef>
              <a:spcAft>
                <a:spcPts val="0"/>
              </a:spcAft>
              <a:buClr>
                <a:srgbClr val="B8A3FF"/>
              </a:buClr>
              <a:buSzPts val="485"/>
              <a:buFont typeface="Calibri"/>
              <a:buNone/>
            </a:pPr>
            <a:r>
              <a:rPr b="1" lang="en" sz="485">
                <a:solidFill>
                  <a:srgbClr val="B8A3FF"/>
                </a:solidFill>
                <a:latin typeface="Calibri"/>
                <a:ea typeface="Calibri"/>
                <a:cs typeface="Calibri"/>
                <a:sym typeface="Calibri"/>
              </a:rPr>
              <a:t>Platforms</a:t>
            </a:r>
            <a:endParaRPr sz="485">
              <a:solidFill>
                <a:schemeClr val="dk1"/>
              </a:solidFill>
              <a:latin typeface="Calibri"/>
              <a:ea typeface="Calibri"/>
              <a:cs typeface="Calibri"/>
              <a:sym typeface="Calibri"/>
            </a:endParaRPr>
          </a:p>
        </p:txBody>
      </p:sp>
      <p:sp>
        <p:nvSpPr>
          <p:cNvPr id="290" name="Google Shape;290;p22"/>
          <p:cNvSpPr/>
          <p:nvPr/>
        </p:nvSpPr>
        <p:spPr>
          <a:xfrm>
            <a:off x="571500" y="2480277"/>
            <a:ext cx="7929563" cy="175022"/>
          </a:xfrm>
          <a:prstGeom prst="rect">
            <a:avLst/>
          </a:prstGeom>
          <a:noFill/>
          <a:ln>
            <a:noFill/>
          </a:ln>
        </p:spPr>
        <p:txBody>
          <a:bodyPr anchorCtr="0" anchor="t" bIns="0" lIns="0" spcFirstLastPara="1" rIns="0" wrap="square" tIns="0">
            <a:noAutofit/>
          </a:bodyPr>
          <a:lstStyle/>
          <a:p>
            <a:pPr indent="0" lvl="0" marL="0" marR="0" rtl="0" algn="ctr">
              <a:lnSpc>
                <a:spcPct val="135593"/>
              </a:lnSpc>
              <a:spcBef>
                <a:spcPts val="0"/>
              </a:spcBef>
              <a:spcAft>
                <a:spcPts val="0"/>
              </a:spcAft>
              <a:buClr>
                <a:srgbClr val="B8A3FF"/>
              </a:buClr>
              <a:buSzPts val="885"/>
              <a:buFont typeface="Calibri"/>
              <a:buNone/>
            </a:pPr>
            <a:r>
              <a:rPr b="1" lang="en" sz="885">
                <a:solidFill>
                  <a:srgbClr val="B8A3FF"/>
                </a:solidFill>
                <a:latin typeface="Calibri"/>
                <a:ea typeface="Calibri"/>
                <a:cs typeface="Calibri"/>
                <a:sym typeface="Calibri"/>
              </a:rPr>
              <a:t>Headhunting Agent Process Flow</a:t>
            </a:r>
            <a:endParaRPr sz="885">
              <a:solidFill>
                <a:schemeClr val="dk1"/>
              </a:solidFill>
              <a:latin typeface="Calibri"/>
              <a:ea typeface="Calibri"/>
              <a:cs typeface="Calibri"/>
              <a:sym typeface="Calibri"/>
            </a:endParaRPr>
          </a:p>
        </p:txBody>
      </p:sp>
      <p:sp>
        <p:nvSpPr>
          <p:cNvPr id="291" name="Google Shape;291;p22"/>
          <p:cNvSpPr/>
          <p:nvPr/>
        </p:nvSpPr>
        <p:spPr>
          <a:xfrm>
            <a:off x="571500" y="2741023"/>
            <a:ext cx="1087943" cy="667215"/>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2"/>
          <p:cNvSpPr/>
          <p:nvPr/>
        </p:nvSpPr>
        <p:spPr>
          <a:xfrm>
            <a:off x="628650" y="2769598"/>
            <a:ext cx="267891" cy="98227"/>
          </a:xfrm>
          <a:prstGeom prst="rect">
            <a:avLst/>
          </a:prstGeom>
          <a:noFill/>
          <a:ln>
            <a:noFill/>
          </a:ln>
        </p:spPr>
        <p:txBody>
          <a:bodyPr anchorCtr="0" anchor="t" bIns="0" lIns="0" spcFirstLastPara="1" rIns="0" wrap="square" tIns="0">
            <a:noAutofit/>
          </a:bodyPr>
          <a:lstStyle/>
          <a:p>
            <a:pPr indent="0" lvl="0" marL="0" marR="0" rtl="0" algn="l">
              <a:lnSpc>
                <a:spcPct val="144329"/>
              </a:lnSpc>
              <a:spcBef>
                <a:spcPts val="0"/>
              </a:spcBef>
              <a:spcAft>
                <a:spcPts val="0"/>
              </a:spcAft>
              <a:buClr>
                <a:srgbClr val="8B5CF6"/>
              </a:buClr>
              <a:buSzPts val="485"/>
              <a:buFont typeface="Calibri"/>
              <a:buNone/>
            </a:pPr>
            <a:r>
              <a:rPr b="1" lang="en" sz="485">
                <a:solidFill>
                  <a:srgbClr val="8B5CF6"/>
                </a:solidFill>
                <a:latin typeface="Calibri"/>
                <a:ea typeface="Calibri"/>
                <a:cs typeface="Calibri"/>
                <a:sym typeface="Calibri"/>
              </a:rPr>
              <a:t>Step 1</a:t>
            </a:r>
            <a:endParaRPr sz="485">
              <a:solidFill>
                <a:schemeClr val="dk1"/>
              </a:solidFill>
              <a:latin typeface="Calibri"/>
              <a:ea typeface="Calibri"/>
              <a:cs typeface="Calibri"/>
              <a:sym typeface="Calibri"/>
            </a:endParaRPr>
          </a:p>
        </p:txBody>
      </p:sp>
      <p:sp>
        <p:nvSpPr>
          <p:cNvPr id="293" name="Google Shape;293;p22"/>
          <p:cNvSpPr/>
          <p:nvPr/>
        </p:nvSpPr>
        <p:spPr>
          <a:xfrm>
            <a:off x="960667" y="2812461"/>
            <a:ext cx="285750" cy="28575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294" name="Google Shape;294;p22"/>
          <p:cNvPicPr preferRelativeResize="0"/>
          <p:nvPr/>
        </p:nvPicPr>
        <p:blipFill rotWithShape="1">
          <a:blip r:embed="rId9">
            <a:alphaModFix/>
          </a:blip>
          <a:srcRect b="0" l="0" r="0" t="0"/>
          <a:stretch/>
        </p:blipFill>
        <p:spPr>
          <a:xfrm>
            <a:off x="1032104" y="2883898"/>
            <a:ext cx="142875" cy="142875"/>
          </a:xfrm>
          <a:prstGeom prst="rect">
            <a:avLst/>
          </a:prstGeom>
          <a:noFill/>
          <a:ln>
            <a:noFill/>
          </a:ln>
        </p:spPr>
      </p:pic>
      <p:sp>
        <p:nvSpPr>
          <p:cNvPr id="295" name="Google Shape;295;p22"/>
          <p:cNvSpPr/>
          <p:nvPr/>
        </p:nvSpPr>
        <p:spPr>
          <a:xfrm>
            <a:off x="798649" y="3141073"/>
            <a:ext cx="609786" cy="110003"/>
          </a:xfrm>
          <a:prstGeom prst="rect">
            <a:avLst/>
          </a:prstGeom>
          <a:noFill/>
          <a:ln>
            <a:noFill/>
          </a:ln>
        </p:spPr>
        <p:txBody>
          <a:bodyPr anchorCtr="0" anchor="t" bIns="0" lIns="0" spcFirstLastPara="1" rIns="0" wrap="square" tIns="0">
            <a:noAutofit/>
          </a:bodyPr>
          <a:lstStyle/>
          <a:p>
            <a:pPr indent="0" lvl="0" marL="0" marR="0" rtl="0" algn="ctr">
              <a:lnSpc>
                <a:spcPct val="131771"/>
              </a:lnSpc>
              <a:spcBef>
                <a:spcPts val="0"/>
              </a:spcBef>
              <a:spcAft>
                <a:spcPts val="0"/>
              </a:spcAft>
              <a:buClr>
                <a:srgbClr val="B8A3FF"/>
              </a:buClr>
              <a:buSzPts val="683"/>
              <a:buFont typeface="Calibri"/>
              <a:buNone/>
            </a:pPr>
            <a:r>
              <a:rPr b="1" lang="en" sz="683">
                <a:solidFill>
                  <a:srgbClr val="B8A3FF"/>
                </a:solidFill>
                <a:latin typeface="Calibri"/>
                <a:ea typeface="Calibri"/>
                <a:cs typeface="Calibri"/>
                <a:sym typeface="Calibri"/>
              </a:rPr>
              <a:t>Query Input</a:t>
            </a:r>
            <a:endParaRPr sz="683">
              <a:solidFill>
                <a:schemeClr val="dk1"/>
              </a:solidFill>
              <a:latin typeface="Calibri"/>
              <a:ea typeface="Calibri"/>
              <a:cs typeface="Calibri"/>
              <a:sym typeface="Calibri"/>
            </a:endParaRPr>
          </a:p>
        </p:txBody>
      </p:sp>
      <p:sp>
        <p:nvSpPr>
          <p:cNvPr id="296" name="Google Shape;296;p22"/>
          <p:cNvSpPr/>
          <p:nvPr/>
        </p:nvSpPr>
        <p:spPr>
          <a:xfrm>
            <a:off x="650807" y="3293938"/>
            <a:ext cx="905470" cy="85725"/>
          </a:xfrm>
          <a:prstGeom prst="rect">
            <a:avLst/>
          </a:prstGeom>
          <a:noFill/>
          <a:ln>
            <a:noFill/>
          </a:ln>
        </p:spPr>
        <p:txBody>
          <a:bodyPr anchorCtr="0" anchor="t" bIns="0" lIns="0" spcFirstLastPara="1" rIns="0" wrap="square" tIns="0">
            <a:noAutofit/>
          </a:bodyPr>
          <a:lstStyle/>
          <a:p>
            <a:pPr indent="0" lvl="0" marL="0" marR="0" rtl="0" algn="ctr">
              <a:lnSpc>
                <a:spcPct val="135658"/>
              </a:lnSpc>
              <a:spcBef>
                <a:spcPts val="0"/>
              </a:spcBef>
              <a:spcAft>
                <a:spcPts val="0"/>
              </a:spcAft>
              <a:buClr>
                <a:srgbClr val="D4C5FF"/>
              </a:buClr>
              <a:buSzPts val="516"/>
              <a:buFont typeface="Calibri"/>
              <a:buNone/>
            </a:pPr>
            <a:r>
              <a:rPr lang="en" sz="516">
                <a:solidFill>
                  <a:srgbClr val="D4C5FF"/>
                </a:solidFill>
                <a:latin typeface="Calibri"/>
                <a:ea typeface="Calibri"/>
                <a:cs typeface="Calibri"/>
                <a:sym typeface="Calibri"/>
              </a:rPr>
              <a:t>Job requirements &amp; criteria</a:t>
            </a:r>
            <a:endParaRPr sz="516">
              <a:solidFill>
                <a:schemeClr val="dk1"/>
              </a:solidFill>
              <a:latin typeface="Calibri"/>
              <a:ea typeface="Calibri"/>
              <a:cs typeface="Calibri"/>
              <a:sym typeface="Calibri"/>
            </a:endParaRPr>
          </a:p>
        </p:txBody>
      </p:sp>
      <p:pic>
        <p:nvPicPr>
          <p:cNvPr descr="preencoded.png" id="297" name="Google Shape;297;p22"/>
          <p:cNvPicPr preferRelativeResize="0"/>
          <p:nvPr/>
        </p:nvPicPr>
        <p:blipFill rotWithShape="1">
          <a:blip r:embed="rId10">
            <a:alphaModFix/>
          </a:blip>
          <a:srcRect b="0" l="0" r="0" t="0"/>
          <a:stretch/>
        </p:blipFill>
        <p:spPr>
          <a:xfrm>
            <a:off x="1707049" y="3128572"/>
            <a:ext cx="137517" cy="157163"/>
          </a:xfrm>
          <a:prstGeom prst="rect">
            <a:avLst/>
          </a:prstGeom>
          <a:noFill/>
          <a:ln>
            <a:noFill/>
          </a:ln>
        </p:spPr>
      </p:pic>
      <p:sp>
        <p:nvSpPr>
          <p:cNvPr id="298" name="Google Shape;298;p22"/>
          <p:cNvSpPr/>
          <p:nvPr/>
        </p:nvSpPr>
        <p:spPr>
          <a:xfrm>
            <a:off x="1916004" y="2741023"/>
            <a:ext cx="1092687" cy="1174421"/>
          </a:xfrm>
          <a:prstGeom prst="rect">
            <a:avLst/>
          </a:prstGeom>
          <a:solidFill>
            <a:srgbClr val="8B5CF6">
              <a:alpha val="24705"/>
            </a:srgbClr>
          </a:solidFill>
          <a:ln cap="flat" cmpd="sng" w="18275">
            <a:solidFill>
              <a:srgbClr val="8B5CF6">
                <a:alpha val="6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2"/>
          <p:cNvSpPr/>
          <p:nvPr/>
        </p:nvSpPr>
        <p:spPr>
          <a:xfrm>
            <a:off x="1977926" y="2769598"/>
            <a:ext cx="267891" cy="98227"/>
          </a:xfrm>
          <a:prstGeom prst="rect">
            <a:avLst/>
          </a:prstGeom>
          <a:noFill/>
          <a:ln>
            <a:noFill/>
          </a:ln>
        </p:spPr>
        <p:txBody>
          <a:bodyPr anchorCtr="0" anchor="t" bIns="0" lIns="0" spcFirstLastPara="1" rIns="0" wrap="square" tIns="0">
            <a:noAutofit/>
          </a:bodyPr>
          <a:lstStyle/>
          <a:p>
            <a:pPr indent="0" lvl="0" marL="0" marR="0" rtl="0" algn="l">
              <a:lnSpc>
                <a:spcPct val="144329"/>
              </a:lnSpc>
              <a:spcBef>
                <a:spcPts val="0"/>
              </a:spcBef>
              <a:spcAft>
                <a:spcPts val="0"/>
              </a:spcAft>
              <a:buClr>
                <a:srgbClr val="8B5CF6"/>
              </a:buClr>
              <a:buSzPts val="485"/>
              <a:buFont typeface="Calibri"/>
              <a:buNone/>
            </a:pPr>
            <a:r>
              <a:rPr b="1" lang="en" sz="485">
                <a:solidFill>
                  <a:srgbClr val="8B5CF6"/>
                </a:solidFill>
                <a:latin typeface="Calibri"/>
                <a:ea typeface="Calibri"/>
                <a:cs typeface="Calibri"/>
                <a:sym typeface="Calibri"/>
              </a:rPr>
              <a:t>Step 2</a:t>
            </a:r>
            <a:endParaRPr sz="485">
              <a:solidFill>
                <a:schemeClr val="dk1"/>
              </a:solidFill>
              <a:latin typeface="Calibri"/>
              <a:ea typeface="Calibri"/>
              <a:cs typeface="Calibri"/>
              <a:sym typeface="Calibri"/>
            </a:endParaRPr>
          </a:p>
        </p:txBody>
      </p:sp>
      <p:sp>
        <p:nvSpPr>
          <p:cNvPr id="300" name="Google Shape;300;p22"/>
          <p:cNvSpPr/>
          <p:nvPr/>
        </p:nvSpPr>
        <p:spPr>
          <a:xfrm>
            <a:off x="2312343" y="2812461"/>
            <a:ext cx="285750" cy="28575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01" name="Google Shape;301;p22"/>
          <p:cNvPicPr preferRelativeResize="0"/>
          <p:nvPr/>
        </p:nvPicPr>
        <p:blipFill rotWithShape="1">
          <a:blip r:embed="rId11">
            <a:alphaModFix/>
          </a:blip>
          <a:srcRect b="0" l="0" r="0" t="0"/>
          <a:stretch/>
        </p:blipFill>
        <p:spPr>
          <a:xfrm>
            <a:off x="2365921" y="2883898"/>
            <a:ext cx="178594" cy="142875"/>
          </a:xfrm>
          <a:prstGeom prst="rect">
            <a:avLst/>
          </a:prstGeom>
          <a:noFill/>
          <a:ln>
            <a:noFill/>
          </a:ln>
        </p:spPr>
      </p:pic>
      <p:sp>
        <p:nvSpPr>
          <p:cNvPr id="302" name="Google Shape;302;p22"/>
          <p:cNvSpPr/>
          <p:nvPr/>
        </p:nvSpPr>
        <p:spPr>
          <a:xfrm>
            <a:off x="2036806" y="3141073"/>
            <a:ext cx="836823" cy="110003"/>
          </a:xfrm>
          <a:prstGeom prst="rect">
            <a:avLst/>
          </a:prstGeom>
          <a:noFill/>
          <a:ln>
            <a:noFill/>
          </a:ln>
        </p:spPr>
        <p:txBody>
          <a:bodyPr anchorCtr="0" anchor="t" bIns="0" lIns="0" spcFirstLastPara="1" rIns="0" wrap="square" tIns="0">
            <a:noAutofit/>
          </a:bodyPr>
          <a:lstStyle/>
          <a:p>
            <a:pPr indent="0" lvl="0" marL="0" marR="0" rtl="0" algn="ctr">
              <a:lnSpc>
                <a:spcPct val="131771"/>
              </a:lnSpc>
              <a:spcBef>
                <a:spcPts val="0"/>
              </a:spcBef>
              <a:spcAft>
                <a:spcPts val="0"/>
              </a:spcAft>
              <a:buClr>
                <a:srgbClr val="B8A3FF"/>
              </a:buClr>
              <a:buSzPts val="683"/>
              <a:buFont typeface="Calibri"/>
              <a:buNone/>
            </a:pPr>
            <a:r>
              <a:rPr b="1" lang="en" sz="683">
                <a:solidFill>
                  <a:srgbClr val="B8A3FF"/>
                </a:solidFill>
                <a:latin typeface="Calibri"/>
                <a:ea typeface="Calibri"/>
                <a:cs typeface="Calibri"/>
                <a:sym typeface="Calibri"/>
              </a:rPr>
              <a:t>Parallel Scraping</a:t>
            </a:r>
            <a:endParaRPr sz="683">
              <a:solidFill>
                <a:schemeClr val="dk1"/>
              </a:solidFill>
              <a:latin typeface="Calibri"/>
              <a:ea typeface="Calibri"/>
              <a:cs typeface="Calibri"/>
              <a:sym typeface="Calibri"/>
            </a:endParaRPr>
          </a:p>
        </p:txBody>
      </p:sp>
      <p:sp>
        <p:nvSpPr>
          <p:cNvPr id="303" name="Google Shape;303;p22"/>
          <p:cNvSpPr/>
          <p:nvPr/>
        </p:nvSpPr>
        <p:spPr>
          <a:xfrm>
            <a:off x="2091919" y="3293938"/>
            <a:ext cx="726598" cy="85725"/>
          </a:xfrm>
          <a:prstGeom prst="rect">
            <a:avLst/>
          </a:prstGeom>
          <a:noFill/>
          <a:ln>
            <a:noFill/>
          </a:ln>
        </p:spPr>
        <p:txBody>
          <a:bodyPr anchorCtr="0" anchor="t" bIns="0" lIns="0" spcFirstLastPara="1" rIns="0" wrap="square" tIns="0">
            <a:noAutofit/>
          </a:bodyPr>
          <a:lstStyle/>
          <a:p>
            <a:pPr indent="0" lvl="0" marL="0" marR="0" rtl="0" algn="ctr">
              <a:lnSpc>
                <a:spcPct val="135658"/>
              </a:lnSpc>
              <a:spcBef>
                <a:spcPts val="0"/>
              </a:spcBef>
              <a:spcAft>
                <a:spcPts val="0"/>
              </a:spcAft>
              <a:buClr>
                <a:srgbClr val="D4C5FF"/>
              </a:buClr>
              <a:buSzPts val="516"/>
              <a:buFont typeface="Calibri"/>
              <a:buNone/>
            </a:pPr>
            <a:r>
              <a:rPr lang="en" sz="516">
                <a:solidFill>
                  <a:srgbClr val="D4C5FF"/>
                </a:solidFill>
                <a:latin typeface="Calibri"/>
                <a:ea typeface="Calibri"/>
                <a:cs typeface="Calibri"/>
                <a:sym typeface="Calibri"/>
              </a:rPr>
              <a:t>Multi-platform search</a:t>
            </a:r>
            <a:endParaRPr sz="516">
              <a:solidFill>
                <a:schemeClr val="dk1"/>
              </a:solidFill>
              <a:latin typeface="Calibri"/>
              <a:ea typeface="Calibri"/>
              <a:cs typeface="Calibri"/>
              <a:sym typeface="Calibri"/>
            </a:endParaRPr>
          </a:p>
        </p:txBody>
      </p:sp>
      <p:pic>
        <p:nvPicPr>
          <p:cNvPr descr="preencoded.png" id="304" name="Google Shape;304;p22"/>
          <p:cNvPicPr preferRelativeResize="0"/>
          <p:nvPr/>
        </p:nvPicPr>
        <p:blipFill rotWithShape="1">
          <a:blip r:embed="rId12">
            <a:alphaModFix/>
          </a:blip>
          <a:srcRect b="0" l="0" r="0" t="0"/>
          <a:stretch/>
        </p:blipFill>
        <p:spPr>
          <a:xfrm>
            <a:off x="2197959" y="3459138"/>
            <a:ext cx="62508" cy="71438"/>
          </a:xfrm>
          <a:prstGeom prst="rect">
            <a:avLst/>
          </a:prstGeom>
          <a:noFill/>
          <a:ln>
            <a:noFill/>
          </a:ln>
        </p:spPr>
      </p:pic>
      <p:sp>
        <p:nvSpPr>
          <p:cNvPr id="305" name="Google Shape;305;p22"/>
          <p:cNvSpPr/>
          <p:nvPr/>
        </p:nvSpPr>
        <p:spPr>
          <a:xfrm>
            <a:off x="2289042" y="3451101"/>
            <a:ext cx="261696" cy="87511"/>
          </a:xfrm>
          <a:prstGeom prst="rect">
            <a:avLst/>
          </a:prstGeom>
          <a:noFill/>
          <a:ln>
            <a:noFill/>
          </a:ln>
        </p:spPr>
        <p:txBody>
          <a:bodyPr anchorCtr="0" anchor="t" bIns="0" lIns="0" spcFirstLastPara="1" rIns="0" wrap="square" tIns="0">
            <a:noAutofit/>
          </a:bodyPr>
          <a:lstStyle/>
          <a:p>
            <a:pPr indent="0" lvl="0" marL="0" marR="0" rtl="0" algn="l">
              <a:lnSpc>
                <a:spcPct val="129589"/>
              </a:lnSpc>
              <a:spcBef>
                <a:spcPts val="0"/>
              </a:spcBef>
              <a:spcAft>
                <a:spcPts val="0"/>
              </a:spcAft>
              <a:buClr>
                <a:srgbClr val="B8A3FF"/>
              </a:buClr>
              <a:buSzPts val="463"/>
              <a:buFont typeface="Calibri"/>
              <a:buNone/>
            </a:pPr>
            <a:r>
              <a:rPr lang="en" sz="463">
                <a:solidFill>
                  <a:srgbClr val="B8A3FF"/>
                </a:solidFill>
                <a:latin typeface="Calibri"/>
                <a:ea typeface="Calibri"/>
                <a:cs typeface="Calibri"/>
                <a:sym typeface="Calibri"/>
              </a:rPr>
              <a:t>LinkedIn</a:t>
            </a:r>
            <a:endParaRPr sz="463">
              <a:solidFill>
                <a:schemeClr val="dk1"/>
              </a:solidFill>
              <a:latin typeface="Calibri"/>
              <a:ea typeface="Calibri"/>
              <a:cs typeface="Calibri"/>
              <a:sym typeface="Calibri"/>
            </a:endParaRPr>
          </a:p>
        </p:txBody>
      </p:sp>
      <p:pic>
        <p:nvPicPr>
          <p:cNvPr descr="preencoded.png" id="306" name="Google Shape;306;p22"/>
          <p:cNvPicPr preferRelativeResize="0"/>
          <p:nvPr/>
        </p:nvPicPr>
        <p:blipFill rotWithShape="1">
          <a:blip r:embed="rId13">
            <a:alphaModFix/>
          </a:blip>
          <a:srcRect b="0" l="0" r="0" t="0"/>
          <a:stretch/>
        </p:blipFill>
        <p:spPr>
          <a:xfrm>
            <a:off x="2197959" y="3575224"/>
            <a:ext cx="69652" cy="71438"/>
          </a:xfrm>
          <a:prstGeom prst="rect">
            <a:avLst/>
          </a:prstGeom>
          <a:noFill/>
          <a:ln>
            <a:noFill/>
          </a:ln>
        </p:spPr>
      </p:pic>
      <p:sp>
        <p:nvSpPr>
          <p:cNvPr id="307" name="Google Shape;307;p22"/>
          <p:cNvSpPr/>
          <p:nvPr/>
        </p:nvSpPr>
        <p:spPr>
          <a:xfrm>
            <a:off x="2296185" y="3567187"/>
            <a:ext cx="213531" cy="87511"/>
          </a:xfrm>
          <a:prstGeom prst="rect">
            <a:avLst/>
          </a:prstGeom>
          <a:noFill/>
          <a:ln>
            <a:noFill/>
          </a:ln>
        </p:spPr>
        <p:txBody>
          <a:bodyPr anchorCtr="0" anchor="t" bIns="0" lIns="0" spcFirstLastPara="1" rIns="0" wrap="square" tIns="0">
            <a:noAutofit/>
          </a:bodyPr>
          <a:lstStyle/>
          <a:p>
            <a:pPr indent="0" lvl="0" marL="0" marR="0" rtl="0" algn="l">
              <a:lnSpc>
                <a:spcPct val="129589"/>
              </a:lnSpc>
              <a:spcBef>
                <a:spcPts val="0"/>
              </a:spcBef>
              <a:spcAft>
                <a:spcPts val="0"/>
              </a:spcAft>
              <a:buClr>
                <a:srgbClr val="B8A3FF"/>
              </a:buClr>
              <a:buSzPts val="463"/>
              <a:buFont typeface="Calibri"/>
              <a:buNone/>
            </a:pPr>
            <a:r>
              <a:rPr lang="en" sz="463">
                <a:solidFill>
                  <a:srgbClr val="B8A3FF"/>
                </a:solidFill>
                <a:latin typeface="Calibri"/>
                <a:ea typeface="Calibri"/>
                <a:cs typeface="Calibri"/>
                <a:sym typeface="Calibri"/>
              </a:rPr>
              <a:t>GitHub</a:t>
            </a:r>
            <a:endParaRPr sz="463">
              <a:solidFill>
                <a:schemeClr val="dk1"/>
              </a:solidFill>
              <a:latin typeface="Calibri"/>
              <a:ea typeface="Calibri"/>
              <a:cs typeface="Calibri"/>
              <a:sym typeface="Calibri"/>
            </a:endParaRPr>
          </a:p>
        </p:txBody>
      </p:sp>
      <p:pic>
        <p:nvPicPr>
          <p:cNvPr descr="preencoded.png" id="308" name="Google Shape;308;p22"/>
          <p:cNvPicPr preferRelativeResize="0"/>
          <p:nvPr/>
        </p:nvPicPr>
        <p:blipFill rotWithShape="1">
          <a:blip r:embed="rId14">
            <a:alphaModFix/>
          </a:blip>
          <a:srcRect b="0" l="0" r="0" t="0"/>
          <a:stretch/>
        </p:blipFill>
        <p:spPr>
          <a:xfrm>
            <a:off x="2197959" y="3691310"/>
            <a:ext cx="67866" cy="71438"/>
          </a:xfrm>
          <a:prstGeom prst="rect">
            <a:avLst/>
          </a:prstGeom>
          <a:noFill/>
          <a:ln>
            <a:noFill/>
          </a:ln>
        </p:spPr>
      </p:pic>
      <p:sp>
        <p:nvSpPr>
          <p:cNvPr id="309" name="Google Shape;309;p22"/>
          <p:cNvSpPr/>
          <p:nvPr/>
        </p:nvSpPr>
        <p:spPr>
          <a:xfrm>
            <a:off x="2294399" y="3683273"/>
            <a:ext cx="217019" cy="87511"/>
          </a:xfrm>
          <a:prstGeom prst="rect">
            <a:avLst/>
          </a:prstGeom>
          <a:noFill/>
          <a:ln>
            <a:noFill/>
          </a:ln>
        </p:spPr>
        <p:txBody>
          <a:bodyPr anchorCtr="0" anchor="t" bIns="0" lIns="0" spcFirstLastPara="1" rIns="0" wrap="square" tIns="0">
            <a:noAutofit/>
          </a:bodyPr>
          <a:lstStyle/>
          <a:p>
            <a:pPr indent="0" lvl="0" marL="0" marR="0" rtl="0" algn="l">
              <a:lnSpc>
                <a:spcPct val="129589"/>
              </a:lnSpc>
              <a:spcBef>
                <a:spcPts val="0"/>
              </a:spcBef>
              <a:spcAft>
                <a:spcPts val="0"/>
              </a:spcAft>
              <a:buClr>
                <a:srgbClr val="B8A3FF"/>
              </a:buClr>
              <a:buSzPts val="463"/>
              <a:buFont typeface="Calibri"/>
              <a:buNone/>
            </a:pPr>
            <a:r>
              <a:rPr lang="en" sz="463">
                <a:solidFill>
                  <a:srgbClr val="B8A3FF"/>
                </a:solidFill>
                <a:latin typeface="Calibri"/>
                <a:ea typeface="Calibri"/>
                <a:cs typeface="Calibri"/>
                <a:sym typeface="Calibri"/>
              </a:rPr>
              <a:t>Google</a:t>
            </a:r>
            <a:endParaRPr sz="463">
              <a:solidFill>
                <a:schemeClr val="dk1"/>
              </a:solidFill>
              <a:latin typeface="Calibri"/>
              <a:ea typeface="Calibri"/>
              <a:cs typeface="Calibri"/>
              <a:sym typeface="Calibri"/>
            </a:endParaRPr>
          </a:p>
        </p:txBody>
      </p:sp>
      <p:pic>
        <p:nvPicPr>
          <p:cNvPr descr="preencoded.png" id="310" name="Google Shape;310;p22"/>
          <p:cNvPicPr preferRelativeResize="0"/>
          <p:nvPr/>
        </p:nvPicPr>
        <p:blipFill rotWithShape="1">
          <a:blip r:embed="rId15">
            <a:alphaModFix/>
          </a:blip>
          <a:srcRect b="0" l="0" r="0" t="0"/>
          <a:stretch/>
        </p:blipFill>
        <p:spPr>
          <a:xfrm>
            <a:off x="2197959" y="3807396"/>
            <a:ext cx="53578" cy="71438"/>
          </a:xfrm>
          <a:prstGeom prst="rect">
            <a:avLst/>
          </a:prstGeom>
          <a:noFill/>
          <a:ln>
            <a:noFill/>
          </a:ln>
        </p:spPr>
      </p:pic>
      <p:sp>
        <p:nvSpPr>
          <p:cNvPr id="311" name="Google Shape;311;p22"/>
          <p:cNvSpPr/>
          <p:nvPr/>
        </p:nvSpPr>
        <p:spPr>
          <a:xfrm>
            <a:off x="2280112" y="3799359"/>
            <a:ext cx="432336" cy="87511"/>
          </a:xfrm>
          <a:prstGeom prst="rect">
            <a:avLst/>
          </a:prstGeom>
          <a:noFill/>
          <a:ln>
            <a:noFill/>
          </a:ln>
        </p:spPr>
        <p:txBody>
          <a:bodyPr anchorCtr="0" anchor="t" bIns="0" lIns="0" spcFirstLastPara="1" rIns="0" wrap="square" tIns="0">
            <a:noAutofit/>
          </a:bodyPr>
          <a:lstStyle/>
          <a:p>
            <a:pPr indent="0" lvl="0" marL="0" marR="0" rtl="0" algn="l">
              <a:lnSpc>
                <a:spcPct val="129589"/>
              </a:lnSpc>
              <a:spcBef>
                <a:spcPts val="0"/>
              </a:spcBef>
              <a:spcAft>
                <a:spcPts val="0"/>
              </a:spcAft>
              <a:buClr>
                <a:srgbClr val="B8A3FF"/>
              </a:buClr>
              <a:buSzPts val="463"/>
              <a:buFont typeface="Calibri"/>
              <a:buNone/>
            </a:pPr>
            <a:r>
              <a:rPr lang="en" sz="463">
                <a:solidFill>
                  <a:srgbClr val="B8A3FF"/>
                </a:solidFill>
                <a:latin typeface="Calibri"/>
                <a:ea typeface="Calibri"/>
                <a:cs typeface="Calibri"/>
                <a:sym typeface="Calibri"/>
              </a:rPr>
              <a:t>StackOverflow</a:t>
            </a:r>
            <a:endParaRPr sz="463">
              <a:solidFill>
                <a:schemeClr val="dk1"/>
              </a:solidFill>
              <a:latin typeface="Calibri"/>
              <a:ea typeface="Calibri"/>
              <a:cs typeface="Calibri"/>
              <a:sym typeface="Calibri"/>
            </a:endParaRPr>
          </a:p>
        </p:txBody>
      </p:sp>
      <p:pic>
        <p:nvPicPr>
          <p:cNvPr descr="preencoded.png" id="312" name="Google Shape;312;p22"/>
          <p:cNvPicPr preferRelativeResize="0"/>
          <p:nvPr/>
        </p:nvPicPr>
        <p:blipFill rotWithShape="1">
          <a:blip r:embed="rId16">
            <a:alphaModFix/>
          </a:blip>
          <a:srcRect b="0" l="0" r="0" t="0"/>
          <a:stretch/>
        </p:blipFill>
        <p:spPr>
          <a:xfrm>
            <a:off x="3061097" y="3128572"/>
            <a:ext cx="137517" cy="157163"/>
          </a:xfrm>
          <a:prstGeom prst="rect">
            <a:avLst/>
          </a:prstGeom>
          <a:noFill/>
          <a:ln>
            <a:noFill/>
          </a:ln>
        </p:spPr>
      </p:pic>
      <p:sp>
        <p:nvSpPr>
          <p:cNvPr id="313" name="Google Shape;313;p22"/>
          <p:cNvSpPr/>
          <p:nvPr/>
        </p:nvSpPr>
        <p:spPr>
          <a:xfrm>
            <a:off x="3270052" y="2741023"/>
            <a:ext cx="1097459" cy="667215"/>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22"/>
          <p:cNvSpPr/>
          <p:nvPr/>
        </p:nvSpPr>
        <p:spPr>
          <a:xfrm>
            <a:off x="3336745" y="2769598"/>
            <a:ext cx="267891" cy="98227"/>
          </a:xfrm>
          <a:prstGeom prst="rect">
            <a:avLst/>
          </a:prstGeom>
          <a:noFill/>
          <a:ln>
            <a:noFill/>
          </a:ln>
        </p:spPr>
        <p:txBody>
          <a:bodyPr anchorCtr="0" anchor="t" bIns="0" lIns="0" spcFirstLastPara="1" rIns="0" wrap="square" tIns="0">
            <a:noAutofit/>
          </a:bodyPr>
          <a:lstStyle/>
          <a:p>
            <a:pPr indent="0" lvl="0" marL="0" marR="0" rtl="0" algn="l">
              <a:lnSpc>
                <a:spcPct val="144329"/>
              </a:lnSpc>
              <a:spcBef>
                <a:spcPts val="0"/>
              </a:spcBef>
              <a:spcAft>
                <a:spcPts val="0"/>
              </a:spcAft>
              <a:buClr>
                <a:srgbClr val="8B5CF6"/>
              </a:buClr>
              <a:buSzPts val="485"/>
              <a:buFont typeface="Calibri"/>
              <a:buNone/>
            </a:pPr>
            <a:r>
              <a:rPr b="1" lang="en" sz="485">
                <a:solidFill>
                  <a:srgbClr val="8B5CF6"/>
                </a:solidFill>
                <a:latin typeface="Calibri"/>
                <a:ea typeface="Calibri"/>
                <a:cs typeface="Calibri"/>
                <a:sym typeface="Calibri"/>
              </a:rPr>
              <a:t>Step 3</a:t>
            </a:r>
            <a:endParaRPr sz="485">
              <a:solidFill>
                <a:schemeClr val="dk1"/>
              </a:solidFill>
              <a:latin typeface="Calibri"/>
              <a:ea typeface="Calibri"/>
              <a:cs typeface="Calibri"/>
              <a:sym typeface="Calibri"/>
            </a:endParaRPr>
          </a:p>
        </p:txBody>
      </p:sp>
      <p:sp>
        <p:nvSpPr>
          <p:cNvPr id="315" name="Google Shape;315;p22"/>
          <p:cNvSpPr/>
          <p:nvPr/>
        </p:nvSpPr>
        <p:spPr>
          <a:xfrm>
            <a:off x="3673534" y="2812461"/>
            <a:ext cx="285750" cy="28575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16" name="Google Shape;316;p22"/>
          <p:cNvPicPr preferRelativeResize="0"/>
          <p:nvPr/>
        </p:nvPicPr>
        <p:blipFill rotWithShape="1">
          <a:blip r:embed="rId17">
            <a:alphaModFix/>
          </a:blip>
          <a:srcRect b="0" l="0" r="0" t="0"/>
          <a:stretch/>
        </p:blipFill>
        <p:spPr>
          <a:xfrm>
            <a:off x="3744971" y="2883898"/>
            <a:ext cx="142875" cy="142875"/>
          </a:xfrm>
          <a:prstGeom prst="rect">
            <a:avLst/>
          </a:prstGeom>
          <a:noFill/>
          <a:ln>
            <a:noFill/>
          </a:ln>
        </p:spPr>
      </p:pic>
      <p:sp>
        <p:nvSpPr>
          <p:cNvPr id="317" name="Google Shape;317;p22"/>
          <p:cNvSpPr/>
          <p:nvPr/>
        </p:nvSpPr>
        <p:spPr>
          <a:xfrm>
            <a:off x="3466505" y="3141073"/>
            <a:ext cx="699808" cy="110003"/>
          </a:xfrm>
          <a:prstGeom prst="rect">
            <a:avLst/>
          </a:prstGeom>
          <a:noFill/>
          <a:ln>
            <a:noFill/>
          </a:ln>
        </p:spPr>
        <p:txBody>
          <a:bodyPr anchorCtr="0" anchor="t" bIns="0" lIns="0" spcFirstLastPara="1" rIns="0" wrap="square" tIns="0">
            <a:noAutofit/>
          </a:bodyPr>
          <a:lstStyle/>
          <a:p>
            <a:pPr indent="0" lvl="0" marL="0" marR="0" rtl="0" algn="ctr">
              <a:lnSpc>
                <a:spcPct val="131771"/>
              </a:lnSpc>
              <a:spcBef>
                <a:spcPts val="0"/>
              </a:spcBef>
              <a:spcAft>
                <a:spcPts val="0"/>
              </a:spcAft>
              <a:buClr>
                <a:srgbClr val="B8A3FF"/>
              </a:buClr>
              <a:buSzPts val="683"/>
              <a:buFont typeface="Calibri"/>
              <a:buNone/>
            </a:pPr>
            <a:r>
              <a:rPr b="1" lang="en" sz="683">
                <a:solidFill>
                  <a:srgbClr val="B8A3FF"/>
                </a:solidFill>
                <a:latin typeface="Calibri"/>
                <a:ea typeface="Calibri"/>
                <a:cs typeface="Calibri"/>
                <a:sym typeface="Calibri"/>
              </a:rPr>
              <a:t>Deduplication</a:t>
            </a:r>
            <a:endParaRPr sz="683">
              <a:solidFill>
                <a:schemeClr val="dk1"/>
              </a:solidFill>
              <a:latin typeface="Calibri"/>
              <a:ea typeface="Calibri"/>
              <a:cs typeface="Calibri"/>
              <a:sym typeface="Calibri"/>
            </a:endParaRPr>
          </a:p>
        </p:txBody>
      </p:sp>
      <p:sp>
        <p:nvSpPr>
          <p:cNvPr id="318" name="Google Shape;318;p22"/>
          <p:cNvSpPr/>
          <p:nvPr/>
        </p:nvSpPr>
        <p:spPr>
          <a:xfrm>
            <a:off x="3382649" y="3293938"/>
            <a:ext cx="867547" cy="85725"/>
          </a:xfrm>
          <a:prstGeom prst="rect">
            <a:avLst/>
          </a:prstGeom>
          <a:noFill/>
          <a:ln>
            <a:noFill/>
          </a:ln>
        </p:spPr>
        <p:txBody>
          <a:bodyPr anchorCtr="0" anchor="t" bIns="0" lIns="0" spcFirstLastPara="1" rIns="0" wrap="square" tIns="0">
            <a:noAutofit/>
          </a:bodyPr>
          <a:lstStyle/>
          <a:p>
            <a:pPr indent="0" lvl="0" marL="0" marR="0" rtl="0" algn="ctr">
              <a:lnSpc>
                <a:spcPct val="135658"/>
              </a:lnSpc>
              <a:spcBef>
                <a:spcPts val="0"/>
              </a:spcBef>
              <a:spcAft>
                <a:spcPts val="0"/>
              </a:spcAft>
              <a:buClr>
                <a:srgbClr val="D4C5FF"/>
              </a:buClr>
              <a:buSzPts val="516"/>
              <a:buFont typeface="Calibri"/>
              <a:buNone/>
            </a:pPr>
            <a:r>
              <a:rPr lang="en" sz="516">
                <a:solidFill>
                  <a:srgbClr val="D4C5FF"/>
                </a:solidFill>
                <a:latin typeface="Calibri"/>
                <a:ea typeface="Calibri"/>
                <a:cs typeface="Calibri"/>
                <a:sym typeface="Calibri"/>
              </a:rPr>
              <a:t>Remove duplicate profiles</a:t>
            </a:r>
            <a:endParaRPr sz="516">
              <a:solidFill>
                <a:schemeClr val="dk1"/>
              </a:solidFill>
              <a:latin typeface="Calibri"/>
              <a:ea typeface="Calibri"/>
              <a:cs typeface="Calibri"/>
              <a:sym typeface="Calibri"/>
            </a:endParaRPr>
          </a:p>
        </p:txBody>
      </p:sp>
      <p:pic>
        <p:nvPicPr>
          <p:cNvPr descr="preencoded.png" id="319" name="Google Shape;319;p22"/>
          <p:cNvPicPr preferRelativeResize="0"/>
          <p:nvPr/>
        </p:nvPicPr>
        <p:blipFill rotWithShape="1">
          <a:blip r:embed="rId18">
            <a:alphaModFix/>
          </a:blip>
          <a:srcRect b="0" l="0" r="0" t="0"/>
          <a:stretch/>
        </p:blipFill>
        <p:spPr>
          <a:xfrm>
            <a:off x="4424688" y="3128572"/>
            <a:ext cx="137517" cy="157163"/>
          </a:xfrm>
          <a:prstGeom prst="rect">
            <a:avLst/>
          </a:prstGeom>
          <a:noFill/>
          <a:ln>
            <a:noFill/>
          </a:ln>
        </p:spPr>
      </p:pic>
      <p:sp>
        <p:nvSpPr>
          <p:cNvPr id="320" name="Google Shape;320;p22"/>
          <p:cNvSpPr/>
          <p:nvPr/>
        </p:nvSpPr>
        <p:spPr>
          <a:xfrm>
            <a:off x="4633643" y="2741023"/>
            <a:ext cx="1102230" cy="667215"/>
          </a:xfrm>
          <a:prstGeom prst="rect">
            <a:avLst/>
          </a:prstGeom>
          <a:solidFill>
            <a:srgbClr val="8B5CF6">
              <a:alpha val="24705"/>
            </a:srgbClr>
          </a:solidFill>
          <a:ln cap="flat" cmpd="sng" w="18275">
            <a:solidFill>
              <a:srgbClr val="8B5CF6">
                <a:alpha val="6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2"/>
          <p:cNvSpPr/>
          <p:nvPr/>
        </p:nvSpPr>
        <p:spPr>
          <a:xfrm>
            <a:off x="4705024" y="2769598"/>
            <a:ext cx="267891" cy="98227"/>
          </a:xfrm>
          <a:prstGeom prst="rect">
            <a:avLst/>
          </a:prstGeom>
          <a:noFill/>
          <a:ln>
            <a:noFill/>
          </a:ln>
        </p:spPr>
        <p:txBody>
          <a:bodyPr anchorCtr="0" anchor="t" bIns="0" lIns="0" spcFirstLastPara="1" rIns="0" wrap="square" tIns="0">
            <a:noAutofit/>
          </a:bodyPr>
          <a:lstStyle/>
          <a:p>
            <a:pPr indent="0" lvl="0" marL="0" marR="0" rtl="0" algn="l">
              <a:lnSpc>
                <a:spcPct val="144329"/>
              </a:lnSpc>
              <a:spcBef>
                <a:spcPts val="0"/>
              </a:spcBef>
              <a:spcAft>
                <a:spcPts val="0"/>
              </a:spcAft>
              <a:buClr>
                <a:srgbClr val="8B5CF6"/>
              </a:buClr>
              <a:buSzPts val="485"/>
              <a:buFont typeface="Calibri"/>
              <a:buNone/>
            </a:pPr>
            <a:r>
              <a:rPr b="1" lang="en" sz="485">
                <a:solidFill>
                  <a:srgbClr val="8B5CF6"/>
                </a:solidFill>
                <a:latin typeface="Calibri"/>
                <a:ea typeface="Calibri"/>
                <a:cs typeface="Calibri"/>
                <a:sym typeface="Calibri"/>
              </a:rPr>
              <a:t>Step 4</a:t>
            </a:r>
            <a:endParaRPr sz="485">
              <a:solidFill>
                <a:schemeClr val="dk1"/>
              </a:solidFill>
              <a:latin typeface="Calibri"/>
              <a:ea typeface="Calibri"/>
              <a:cs typeface="Calibri"/>
              <a:sym typeface="Calibri"/>
            </a:endParaRPr>
          </a:p>
        </p:txBody>
      </p:sp>
      <p:sp>
        <p:nvSpPr>
          <p:cNvPr id="322" name="Google Shape;322;p22"/>
          <p:cNvSpPr/>
          <p:nvPr/>
        </p:nvSpPr>
        <p:spPr>
          <a:xfrm>
            <a:off x="5044185" y="2812461"/>
            <a:ext cx="285750" cy="28575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23" name="Google Shape;323;p22"/>
          <p:cNvPicPr preferRelativeResize="0"/>
          <p:nvPr/>
        </p:nvPicPr>
        <p:blipFill rotWithShape="1">
          <a:blip r:embed="rId19">
            <a:alphaModFix/>
          </a:blip>
          <a:srcRect b="0" l="0" r="0" t="0"/>
          <a:stretch/>
        </p:blipFill>
        <p:spPr>
          <a:xfrm>
            <a:off x="5106693" y="2883898"/>
            <a:ext cx="160734" cy="142875"/>
          </a:xfrm>
          <a:prstGeom prst="rect">
            <a:avLst/>
          </a:prstGeom>
          <a:noFill/>
          <a:ln>
            <a:noFill/>
          </a:ln>
        </p:spPr>
      </p:pic>
      <p:sp>
        <p:nvSpPr>
          <p:cNvPr id="324" name="Google Shape;324;p22"/>
          <p:cNvSpPr/>
          <p:nvPr/>
        </p:nvSpPr>
        <p:spPr>
          <a:xfrm>
            <a:off x="5000374" y="3141073"/>
            <a:ext cx="373373" cy="110003"/>
          </a:xfrm>
          <a:prstGeom prst="rect">
            <a:avLst/>
          </a:prstGeom>
          <a:noFill/>
          <a:ln>
            <a:noFill/>
          </a:ln>
        </p:spPr>
        <p:txBody>
          <a:bodyPr anchorCtr="0" anchor="t" bIns="0" lIns="0" spcFirstLastPara="1" rIns="0" wrap="square" tIns="0">
            <a:noAutofit/>
          </a:bodyPr>
          <a:lstStyle/>
          <a:p>
            <a:pPr indent="0" lvl="0" marL="0" marR="0" rtl="0" algn="ctr">
              <a:lnSpc>
                <a:spcPct val="131771"/>
              </a:lnSpc>
              <a:spcBef>
                <a:spcPts val="0"/>
              </a:spcBef>
              <a:spcAft>
                <a:spcPts val="0"/>
              </a:spcAft>
              <a:buClr>
                <a:srgbClr val="B8A3FF"/>
              </a:buClr>
              <a:buSzPts val="683"/>
              <a:buFont typeface="Calibri"/>
              <a:buNone/>
            </a:pPr>
            <a:r>
              <a:rPr b="1" lang="en" sz="683">
                <a:solidFill>
                  <a:srgbClr val="B8A3FF"/>
                </a:solidFill>
                <a:latin typeface="Calibri"/>
                <a:ea typeface="Calibri"/>
                <a:cs typeface="Calibri"/>
                <a:sym typeface="Calibri"/>
              </a:rPr>
              <a:t>Scoring</a:t>
            </a:r>
            <a:endParaRPr sz="683">
              <a:solidFill>
                <a:schemeClr val="dk1"/>
              </a:solidFill>
              <a:latin typeface="Calibri"/>
              <a:ea typeface="Calibri"/>
              <a:cs typeface="Calibri"/>
              <a:sym typeface="Calibri"/>
            </a:endParaRPr>
          </a:p>
        </p:txBody>
      </p:sp>
      <p:sp>
        <p:nvSpPr>
          <p:cNvPr id="325" name="Google Shape;325;p22"/>
          <p:cNvSpPr/>
          <p:nvPr/>
        </p:nvSpPr>
        <p:spPr>
          <a:xfrm>
            <a:off x="4877340" y="3293938"/>
            <a:ext cx="619441" cy="85725"/>
          </a:xfrm>
          <a:prstGeom prst="rect">
            <a:avLst/>
          </a:prstGeom>
          <a:noFill/>
          <a:ln>
            <a:noFill/>
          </a:ln>
        </p:spPr>
        <p:txBody>
          <a:bodyPr anchorCtr="0" anchor="t" bIns="0" lIns="0" spcFirstLastPara="1" rIns="0" wrap="square" tIns="0">
            <a:noAutofit/>
          </a:bodyPr>
          <a:lstStyle/>
          <a:p>
            <a:pPr indent="0" lvl="0" marL="0" marR="0" rtl="0" algn="ctr">
              <a:lnSpc>
                <a:spcPct val="135658"/>
              </a:lnSpc>
              <a:spcBef>
                <a:spcPts val="0"/>
              </a:spcBef>
              <a:spcAft>
                <a:spcPts val="0"/>
              </a:spcAft>
              <a:buClr>
                <a:srgbClr val="D4C5FF"/>
              </a:buClr>
              <a:buSzPts val="516"/>
              <a:buFont typeface="Calibri"/>
              <a:buNone/>
            </a:pPr>
            <a:r>
              <a:rPr lang="en" sz="516">
                <a:solidFill>
                  <a:srgbClr val="D4C5FF"/>
                </a:solidFill>
                <a:latin typeface="Calibri"/>
                <a:ea typeface="Calibri"/>
                <a:cs typeface="Calibri"/>
                <a:sym typeface="Calibri"/>
              </a:rPr>
              <a:t>Intelligent ranking</a:t>
            </a:r>
            <a:endParaRPr sz="516">
              <a:solidFill>
                <a:schemeClr val="dk1"/>
              </a:solidFill>
              <a:latin typeface="Calibri"/>
              <a:ea typeface="Calibri"/>
              <a:cs typeface="Calibri"/>
              <a:sym typeface="Calibri"/>
            </a:endParaRPr>
          </a:p>
        </p:txBody>
      </p:sp>
      <p:pic>
        <p:nvPicPr>
          <p:cNvPr descr="preencoded.png" id="326" name="Google Shape;326;p22"/>
          <p:cNvPicPr preferRelativeResize="0"/>
          <p:nvPr/>
        </p:nvPicPr>
        <p:blipFill rotWithShape="1">
          <a:blip r:embed="rId20">
            <a:alphaModFix/>
          </a:blip>
          <a:srcRect b="0" l="0" r="0" t="0"/>
          <a:stretch/>
        </p:blipFill>
        <p:spPr>
          <a:xfrm>
            <a:off x="5797711" y="3128572"/>
            <a:ext cx="137517" cy="157163"/>
          </a:xfrm>
          <a:prstGeom prst="rect">
            <a:avLst/>
          </a:prstGeom>
          <a:noFill/>
          <a:ln>
            <a:noFill/>
          </a:ln>
        </p:spPr>
      </p:pic>
      <p:sp>
        <p:nvSpPr>
          <p:cNvPr id="327" name="Google Shape;327;p22"/>
          <p:cNvSpPr/>
          <p:nvPr/>
        </p:nvSpPr>
        <p:spPr>
          <a:xfrm>
            <a:off x="6006666" y="2741023"/>
            <a:ext cx="1106974" cy="667215"/>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2"/>
          <p:cNvSpPr/>
          <p:nvPr/>
        </p:nvSpPr>
        <p:spPr>
          <a:xfrm>
            <a:off x="6082903" y="2769598"/>
            <a:ext cx="267891" cy="98227"/>
          </a:xfrm>
          <a:prstGeom prst="rect">
            <a:avLst/>
          </a:prstGeom>
          <a:noFill/>
          <a:ln>
            <a:noFill/>
          </a:ln>
        </p:spPr>
        <p:txBody>
          <a:bodyPr anchorCtr="0" anchor="t" bIns="0" lIns="0" spcFirstLastPara="1" rIns="0" wrap="square" tIns="0">
            <a:noAutofit/>
          </a:bodyPr>
          <a:lstStyle/>
          <a:p>
            <a:pPr indent="0" lvl="0" marL="0" marR="0" rtl="0" algn="l">
              <a:lnSpc>
                <a:spcPct val="144329"/>
              </a:lnSpc>
              <a:spcBef>
                <a:spcPts val="0"/>
              </a:spcBef>
              <a:spcAft>
                <a:spcPts val="0"/>
              </a:spcAft>
              <a:buClr>
                <a:srgbClr val="8B5CF6"/>
              </a:buClr>
              <a:buSzPts val="485"/>
              <a:buFont typeface="Calibri"/>
              <a:buNone/>
            </a:pPr>
            <a:r>
              <a:rPr b="1" lang="en" sz="485">
                <a:solidFill>
                  <a:srgbClr val="8B5CF6"/>
                </a:solidFill>
                <a:latin typeface="Calibri"/>
                <a:ea typeface="Calibri"/>
                <a:cs typeface="Calibri"/>
                <a:sym typeface="Calibri"/>
              </a:rPr>
              <a:t>Step 5</a:t>
            </a:r>
            <a:endParaRPr sz="485">
              <a:solidFill>
                <a:schemeClr val="dk1"/>
              </a:solidFill>
              <a:latin typeface="Calibri"/>
              <a:ea typeface="Calibri"/>
              <a:cs typeface="Calibri"/>
              <a:sym typeface="Calibri"/>
            </a:endParaRPr>
          </a:p>
        </p:txBody>
      </p:sp>
      <p:sp>
        <p:nvSpPr>
          <p:cNvPr id="329" name="Google Shape;329;p22"/>
          <p:cNvSpPr/>
          <p:nvPr/>
        </p:nvSpPr>
        <p:spPr>
          <a:xfrm>
            <a:off x="6424464" y="2812461"/>
            <a:ext cx="285750" cy="28575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30" name="Google Shape;330;p22"/>
          <p:cNvPicPr preferRelativeResize="0"/>
          <p:nvPr/>
        </p:nvPicPr>
        <p:blipFill rotWithShape="1">
          <a:blip r:embed="rId21">
            <a:alphaModFix/>
          </a:blip>
          <a:srcRect b="0" l="0" r="0" t="0"/>
          <a:stretch/>
        </p:blipFill>
        <p:spPr>
          <a:xfrm>
            <a:off x="6495901" y="2883898"/>
            <a:ext cx="142875" cy="142875"/>
          </a:xfrm>
          <a:prstGeom prst="rect">
            <a:avLst/>
          </a:prstGeom>
          <a:noFill/>
          <a:ln>
            <a:noFill/>
          </a:ln>
        </p:spPr>
      </p:pic>
      <p:sp>
        <p:nvSpPr>
          <p:cNvPr id="331" name="Google Shape;331;p22"/>
          <p:cNvSpPr/>
          <p:nvPr/>
        </p:nvSpPr>
        <p:spPr>
          <a:xfrm>
            <a:off x="6174572" y="3141073"/>
            <a:ext cx="785506" cy="110003"/>
          </a:xfrm>
          <a:prstGeom prst="rect">
            <a:avLst/>
          </a:prstGeom>
          <a:noFill/>
          <a:ln>
            <a:noFill/>
          </a:ln>
        </p:spPr>
        <p:txBody>
          <a:bodyPr anchorCtr="0" anchor="t" bIns="0" lIns="0" spcFirstLastPara="1" rIns="0" wrap="square" tIns="0">
            <a:noAutofit/>
          </a:bodyPr>
          <a:lstStyle/>
          <a:p>
            <a:pPr indent="0" lvl="0" marL="0" marR="0" rtl="0" algn="ctr">
              <a:lnSpc>
                <a:spcPct val="131771"/>
              </a:lnSpc>
              <a:spcBef>
                <a:spcPts val="0"/>
              </a:spcBef>
              <a:spcAft>
                <a:spcPts val="0"/>
              </a:spcAft>
              <a:buClr>
                <a:srgbClr val="B8A3FF"/>
              </a:buClr>
              <a:buSzPts val="683"/>
              <a:buFont typeface="Calibri"/>
              <a:buNone/>
            </a:pPr>
            <a:r>
              <a:rPr b="1" lang="en" sz="683">
                <a:solidFill>
                  <a:srgbClr val="B8A3FF"/>
                </a:solidFill>
                <a:latin typeface="Calibri"/>
                <a:ea typeface="Calibri"/>
                <a:cs typeface="Calibri"/>
                <a:sym typeface="Calibri"/>
              </a:rPr>
              <a:t>Email Discovery</a:t>
            </a:r>
            <a:endParaRPr sz="683">
              <a:solidFill>
                <a:schemeClr val="dk1"/>
              </a:solidFill>
              <a:latin typeface="Calibri"/>
              <a:ea typeface="Calibri"/>
              <a:cs typeface="Calibri"/>
              <a:sym typeface="Calibri"/>
            </a:endParaRPr>
          </a:p>
        </p:txBody>
      </p:sp>
      <p:sp>
        <p:nvSpPr>
          <p:cNvPr id="332" name="Google Shape;332;p22"/>
          <p:cNvSpPr/>
          <p:nvPr/>
        </p:nvSpPr>
        <p:spPr>
          <a:xfrm>
            <a:off x="6287979" y="3293938"/>
            <a:ext cx="558719" cy="85725"/>
          </a:xfrm>
          <a:prstGeom prst="rect">
            <a:avLst/>
          </a:prstGeom>
          <a:noFill/>
          <a:ln>
            <a:noFill/>
          </a:ln>
        </p:spPr>
        <p:txBody>
          <a:bodyPr anchorCtr="0" anchor="t" bIns="0" lIns="0" spcFirstLastPara="1" rIns="0" wrap="square" tIns="0">
            <a:noAutofit/>
          </a:bodyPr>
          <a:lstStyle/>
          <a:p>
            <a:pPr indent="0" lvl="0" marL="0" marR="0" rtl="0" algn="ctr">
              <a:lnSpc>
                <a:spcPct val="135658"/>
              </a:lnSpc>
              <a:spcBef>
                <a:spcPts val="0"/>
              </a:spcBef>
              <a:spcAft>
                <a:spcPts val="0"/>
              </a:spcAft>
              <a:buClr>
                <a:srgbClr val="D4C5FF"/>
              </a:buClr>
              <a:buSzPts val="516"/>
              <a:buFont typeface="Calibri"/>
              <a:buNone/>
            </a:pPr>
            <a:r>
              <a:rPr lang="en" sz="516">
                <a:solidFill>
                  <a:srgbClr val="D4C5FF"/>
                </a:solidFill>
                <a:latin typeface="Calibri"/>
                <a:ea typeface="Calibri"/>
                <a:cs typeface="Calibri"/>
                <a:sym typeface="Calibri"/>
              </a:rPr>
              <a:t>Find contact info</a:t>
            </a:r>
            <a:endParaRPr sz="516">
              <a:solidFill>
                <a:schemeClr val="dk1"/>
              </a:solidFill>
              <a:latin typeface="Calibri"/>
              <a:ea typeface="Calibri"/>
              <a:cs typeface="Calibri"/>
              <a:sym typeface="Calibri"/>
            </a:endParaRPr>
          </a:p>
        </p:txBody>
      </p:sp>
      <p:pic>
        <p:nvPicPr>
          <p:cNvPr descr="preencoded.png" id="333" name="Google Shape;333;p22"/>
          <p:cNvPicPr preferRelativeResize="0"/>
          <p:nvPr/>
        </p:nvPicPr>
        <p:blipFill rotWithShape="1">
          <a:blip r:embed="rId18">
            <a:alphaModFix/>
          </a:blip>
          <a:srcRect b="0" l="0" r="0" t="0"/>
          <a:stretch/>
        </p:blipFill>
        <p:spPr>
          <a:xfrm>
            <a:off x="7180362" y="3128572"/>
            <a:ext cx="137517" cy="157163"/>
          </a:xfrm>
          <a:prstGeom prst="rect">
            <a:avLst/>
          </a:prstGeom>
          <a:noFill/>
          <a:ln>
            <a:noFill/>
          </a:ln>
        </p:spPr>
      </p:pic>
      <p:sp>
        <p:nvSpPr>
          <p:cNvPr id="334" name="Google Shape;334;p22"/>
          <p:cNvSpPr/>
          <p:nvPr/>
        </p:nvSpPr>
        <p:spPr>
          <a:xfrm>
            <a:off x="7389316" y="2741023"/>
            <a:ext cx="1111746" cy="667215"/>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22"/>
          <p:cNvSpPr/>
          <p:nvPr/>
        </p:nvSpPr>
        <p:spPr>
          <a:xfrm>
            <a:off x="7470325" y="2769598"/>
            <a:ext cx="267891" cy="98227"/>
          </a:xfrm>
          <a:prstGeom prst="rect">
            <a:avLst/>
          </a:prstGeom>
          <a:noFill/>
          <a:ln>
            <a:noFill/>
          </a:ln>
        </p:spPr>
        <p:txBody>
          <a:bodyPr anchorCtr="0" anchor="t" bIns="0" lIns="0" spcFirstLastPara="1" rIns="0" wrap="square" tIns="0">
            <a:noAutofit/>
          </a:bodyPr>
          <a:lstStyle/>
          <a:p>
            <a:pPr indent="0" lvl="0" marL="0" marR="0" rtl="0" algn="l">
              <a:lnSpc>
                <a:spcPct val="144329"/>
              </a:lnSpc>
              <a:spcBef>
                <a:spcPts val="0"/>
              </a:spcBef>
              <a:spcAft>
                <a:spcPts val="0"/>
              </a:spcAft>
              <a:buClr>
                <a:srgbClr val="8B5CF6"/>
              </a:buClr>
              <a:buSzPts val="485"/>
              <a:buFont typeface="Calibri"/>
              <a:buNone/>
            </a:pPr>
            <a:r>
              <a:rPr b="1" lang="en" sz="485">
                <a:solidFill>
                  <a:srgbClr val="8B5CF6"/>
                </a:solidFill>
                <a:latin typeface="Calibri"/>
                <a:ea typeface="Calibri"/>
                <a:cs typeface="Calibri"/>
                <a:sym typeface="Calibri"/>
              </a:rPr>
              <a:t>Step 6</a:t>
            </a:r>
            <a:endParaRPr sz="485">
              <a:solidFill>
                <a:schemeClr val="dk1"/>
              </a:solidFill>
              <a:latin typeface="Calibri"/>
              <a:ea typeface="Calibri"/>
              <a:cs typeface="Calibri"/>
              <a:sym typeface="Calibri"/>
            </a:endParaRPr>
          </a:p>
        </p:txBody>
      </p:sp>
      <p:sp>
        <p:nvSpPr>
          <p:cNvPr id="336" name="Google Shape;336;p22"/>
          <p:cNvSpPr/>
          <p:nvPr/>
        </p:nvSpPr>
        <p:spPr>
          <a:xfrm>
            <a:off x="7814258" y="2812461"/>
            <a:ext cx="285750" cy="285750"/>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37" name="Google Shape;337;p22"/>
          <p:cNvPicPr preferRelativeResize="0"/>
          <p:nvPr/>
        </p:nvPicPr>
        <p:blipFill rotWithShape="1">
          <a:blip r:embed="rId22">
            <a:alphaModFix/>
          </a:blip>
          <a:srcRect b="0" l="0" r="0" t="0"/>
          <a:stretch/>
        </p:blipFill>
        <p:spPr>
          <a:xfrm>
            <a:off x="7885695" y="2883898"/>
            <a:ext cx="142875" cy="142875"/>
          </a:xfrm>
          <a:prstGeom prst="rect">
            <a:avLst/>
          </a:prstGeom>
          <a:noFill/>
          <a:ln>
            <a:noFill/>
          </a:ln>
        </p:spPr>
      </p:pic>
      <p:sp>
        <p:nvSpPr>
          <p:cNvPr id="338" name="Google Shape;338;p22"/>
          <p:cNvSpPr/>
          <p:nvPr/>
        </p:nvSpPr>
        <p:spPr>
          <a:xfrm>
            <a:off x="7775051" y="3141073"/>
            <a:ext cx="364164" cy="110003"/>
          </a:xfrm>
          <a:prstGeom prst="rect">
            <a:avLst/>
          </a:prstGeom>
          <a:noFill/>
          <a:ln>
            <a:noFill/>
          </a:ln>
        </p:spPr>
        <p:txBody>
          <a:bodyPr anchorCtr="0" anchor="t" bIns="0" lIns="0" spcFirstLastPara="1" rIns="0" wrap="square" tIns="0">
            <a:noAutofit/>
          </a:bodyPr>
          <a:lstStyle/>
          <a:p>
            <a:pPr indent="0" lvl="0" marL="0" marR="0" rtl="0" algn="ctr">
              <a:lnSpc>
                <a:spcPct val="131771"/>
              </a:lnSpc>
              <a:spcBef>
                <a:spcPts val="0"/>
              </a:spcBef>
              <a:spcAft>
                <a:spcPts val="0"/>
              </a:spcAft>
              <a:buClr>
                <a:srgbClr val="B8A3FF"/>
              </a:buClr>
              <a:buSzPts val="683"/>
              <a:buFont typeface="Calibri"/>
              <a:buNone/>
            </a:pPr>
            <a:r>
              <a:rPr b="1" lang="en" sz="683">
                <a:solidFill>
                  <a:srgbClr val="B8A3FF"/>
                </a:solidFill>
                <a:latin typeface="Calibri"/>
                <a:ea typeface="Calibri"/>
                <a:cs typeface="Calibri"/>
                <a:sym typeface="Calibri"/>
              </a:rPr>
              <a:t>Results</a:t>
            </a:r>
            <a:endParaRPr sz="683">
              <a:solidFill>
                <a:schemeClr val="dk1"/>
              </a:solidFill>
              <a:latin typeface="Calibri"/>
              <a:ea typeface="Calibri"/>
              <a:cs typeface="Calibri"/>
              <a:sym typeface="Calibri"/>
            </a:endParaRPr>
          </a:p>
        </p:txBody>
      </p:sp>
      <p:sp>
        <p:nvSpPr>
          <p:cNvPr id="339" name="Google Shape;339;p22"/>
          <p:cNvSpPr/>
          <p:nvPr/>
        </p:nvSpPr>
        <p:spPr>
          <a:xfrm>
            <a:off x="7639738" y="3293938"/>
            <a:ext cx="634817" cy="85725"/>
          </a:xfrm>
          <a:prstGeom prst="rect">
            <a:avLst/>
          </a:prstGeom>
          <a:noFill/>
          <a:ln>
            <a:noFill/>
          </a:ln>
        </p:spPr>
        <p:txBody>
          <a:bodyPr anchorCtr="0" anchor="t" bIns="0" lIns="0" spcFirstLastPara="1" rIns="0" wrap="square" tIns="0">
            <a:noAutofit/>
          </a:bodyPr>
          <a:lstStyle/>
          <a:p>
            <a:pPr indent="0" lvl="0" marL="0" marR="0" rtl="0" algn="ctr">
              <a:lnSpc>
                <a:spcPct val="135658"/>
              </a:lnSpc>
              <a:spcBef>
                <a:spcPts val="0"/>
              </a:spcBef>
              <a:spcAft>
                <a:spcPts val="0"/>
              </a:spcAft>
              <a:buClr>
                <a:srgbClr val="D4C5FF"/>
              </a:buClr>
              <a:buSzPts val="516"/>
              <a:buFont typeface="Calibri"/>
              <a:buNone/>
            </a:pPr>
            <a:r>
              <a:rPr lang="en" sz="516">
                <a:solidFill>
                  <a:srgbClr val="D4C5FF"/>
                </a:solidFill>
                <a:latin typeface="Calibri"/>
                <a:ea typeface="Calibri"/>
                <a:cs typeface="Calibri"/>
                <a:sym typeface="Calibri"/>
              </a:rPr>
              <a:t>Ranked candidates</a:t>
            </a:r>
            <a:endParaRPr sz="516">
              <a:solidFill>
                <a:schemeClr val="dk1"/>
              </a:solidFill>
              <a:latin typeface="Calibri"/>
              <a:ea typeface="Calibri"/>
              <a:cs typeface="Calibri"/>
              <a:sym typeface="Calibri"/>
            </a:endParaRPr>
          </a:p>
        </p:txBody>
      </p:sp>
      <p:sp>
        <p:nvSpPr>
          <p:cNvPr id="340" name="Google Shape;340;p22"/>
          <p:cNvSpPr/>
          <p:nvPr/>
        </p:nvSpPr>
        <p:spPr>
          <a:xfrm>
            <a:off x="9031534" y="5026756"/>
            <a:ext cx="68458" cy="68458"/>
          </a:xfrm>
          <a:prstGeom prst="rect">
            <a:avLst/>
          </a:prstGeom>
          <a:solidFill>
            <a:srgbClr val="FFFF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descr="preencoded.png" id="346" name="Google Shape;346;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7" name="Google Shape;347;p23"/>
          <p:cNvSpPr/>
          <p:nvPr/>
        </p:nvSpPr>
        <p:spPr>
          <a:xfrm>
            <a:off x="642938" y="464344"/>
            <a:ext cx="3964781" cy="651477"/>
          </a:xfrm>
          <a:prstGeom prst="rect">
            <a:avLst/>
          </a:prstGeom>
          <a:noFill/>
          <a:ln>
            <a:noFill/>
          </a:ln>
        </p:spPr>
        <p:txBody>
          <a:bodyPr anchorCtr="0" anchor="t" bIns="0" lIns="0" spcFirstLastPara="1" rIns="0" wrap="square" tIns="0">
            <a:noAutofit/>
          </a:bodyPr>
          <a:lstStyle/>
          <a:p>
            <a:pPr indent="0" lvl="0" marL="0" marR="0" rtl="0" algn="l">
              <a:lnSpc>
                <a:spcPct val="135983"/>
              </a:lnSpc>
              <a:spcBef>
                <a:spcPts val="0"/>
              </a:spcBef>
              <a:spcAft>
                <a:spcPts val="0"/>
              </a:spcAft>
              <a:buClr>
                <a:srgbClr val="FFFFFF"/>
              </a:buClr>
              <a:buSzPts val="1912"/>
              <a:buFont typeface="Calibri"/>
              <a:buNone/>
            </a:pPr>
            <a:r>
              <a:rPr b="1" lang="en" sz="1912">
                <a:solidFill>
                  <a:srgbClr val="FFFFFF"/>
                </a:solidFill>
                <a:latin typeface="Calibri"/>
                <a:ea typeface="Calibri"/>
                <a:cs typeface="Calibri"/>
                <a:sym typeface="Calibri"/>
              </a:rPr>
              <a:t>BENEFITS &amp; FEATURES FOR RECRUITERS (2/3)</a:t>
            </a:r>
            <a:endParaRPr sz="1912">
              <a:solidFill>
                <a:schemeClr val="dk1"/>
              </a:solidFill>
              <a:latin typeface="Calibri"/>
              <a:ea typeface="Calibri"/>
              <a:cs typeface="Calibri"/>
              <a:sym typeface="Calibri"/>
            </a:endParaRPr>
          </a:p>
        </p:txBody>
      </p:sp>
      <p:sp>
        <p:nvSpPr>
          <p:cNvPr id="348" name="Google Shape;348;p23"/>
          <p:cNvSpPr/>
          <p:nvPr/>
        </p:nvSpPr>
        <p:spPr>
          <a:xfrm>
            <a:off x="642938" y="1294414"/>
            <a:ext cx="428625" cy="428625"/>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49" name="Google Shape;349;p23"/>
          <p:cNvPicPr preferRelativeResize="0"/>
          <p:nvPr/>
        </p:nvPicPr>
        <p:blipFill rotWithShape="1">
          <a:blip r:embed="rId4">
            <a:alphaModFix/>
          </a:blip>
          <a:srcRect b="0" l="0" r="0" t="0"/>
          <a:stretch/>
        </p:blipFill>
        <p:spPr>
          <a:xfrm>
            <a:off x="757238" y="1408714"/>
            <a:ext cx="200025" cy="200025"/>
          </a:xfrm>
          <a:prstGeom prst="rect">
            <a:avLst/>
          </a:prstGeom>
          <a:noFill/>
          <a:ln>
            <a:noFill/>
          </a:ln>
        </p:spPr>
      </p:pic>
      <p:sp>
        <p:nvSpPr>
          <p:cNvPr id="350" name="Google Shape;350;p23"/>
          <p:cNvSpPr/>
          <p:nvPr/>
        </p:nvSpPr>
        <p:spPr>
          <a:xfrm>
            <a:off x="1171575" y="1397273"/>
            <a:ext cx="2245035" cy="222879"/>
          </a:xfrm>
          <a:prstGeom prst="rect">
            <a:avLst/>
          </a:prstGeom>
          <a:noFill/>
          <a:ln>
            <a:noFill/>
          </a:ln>
        </p:spPr>
        <p:txBody>
          <a:bodyPr anchorCtr="0" anchor="t" bIns="0" lIns="0" spcFirstLastPara="1" rIns="0" wrap="square" tIns="0">
            <a:noAutofit/>
          </a:bodyPr>
          <a:lstStyle/>
          <a:p>
            <a:pPr indent="0" lvl="0" marL="0" marR="0" rtl="0" algn="l">
              <a:lnSpc>
                <a:spcPct val="138996"/>
              </a:lnSpc>
              <a:spcBef>
                <a:spcPts val="0"/>
              </a:spcBef>
              <a:spcAft>
                <a:spcPts val="0"/>
              </a:spcAft>
              <a:buClr>
                <a:srgbClr val="B8A3FF"/>
              </a:buClr>
              <a:buSzPts val="1295"/>
              <a:buFont typeface="Calibri"/>
              <a:buNone/>
            </a:pPr>
            <a:r>
              <a:rPr b="1" lang="en" sz="1295">
                <a:solidFill>
                  <a:srgbClr val="B8A3FF"/>
                </a:solidFill>
                <a:latin typeface="Calibri"/>
                <a:ea typeface="Calibri"/>
                <a:cs typeface="Calibri"/>
                <a:sym typeface="Calibri"/>
              </a:rPr>
              <a:t>ReAct Recruiter Chatbot</a:t>
            </a:r>
            <a:endParaRPr sz="1295">
              <a:solidFill>
                <a:schemeClr val="dk1"/>
              </a:solidFill>
              <a:latin typeface="Calibri"/>
              <a:ea typeface="Calibri"/>
              <a:cs typeface="Calibri"/>
              <a:sym typeface="Calibri"/>
            </a:endParaRPr>
          </a:p>
        </p:txBody>
      </p:sp>
      <p:sp>
        <p:nvSpPr>
          <p:cNvPr id="351" name="Google Shape;351;p23"/>
          <p:cNvSpPr/>
          <p:nvPr/>
        </p:nvSpPr>
        <p:spPr>
          <a:xfrm>
            <a:off x="642938" y="1837339"/>
            <a:ext cx="3964781" cy="685800"/>
          </a:xfrm>
          <a:prstGeom prst="rect">
            <a:avLst/>
          </a:prstGeom>
          <a:noFill/>
          <a:ln>
            <a:noFill/>
          </a:ln>
        </p:spPr>
        <p:txBody>
          <a:bodyPr anchorCtr="0" anchor="t" bIns="0" lIns="0" spcFirstLastPara="1" rIns="0" wrap="square" tIns="0">
            <a:noAutofit/>
          </a:bodyPr>
          <a:lstStyle/>
          <a:p>
            <a:pPr indent="0" lvl="0" marL="0" marR="0" rtl="0" algn="l">
              <a:lnSpc>
                <a:spcPct val="179487"/>
              </a:lnSpc>
              <a:spcBef>
                <a:spcPts val="0"/>
              </a:spcBef>
              <a:spcAft>
                <a:spcPts val="0"/>
              </a:spcAft>
              <a:buClr>
                <a:srgbClr val="D4C5FF"/>
              </a:buClr>
              <a:buSzPts val="780"/>
              <a:buFont typeface="Calibri"/>
              <a:buNone/>
            </a:pPr>
            <a:r>
              <a:rPr lang="en" sz="780">
                <a:solidFill>
                  <a:srgbClr val="D4C5FF"/>
                </a:solidFill>
                <a:latin typeface="Calibri"/>
                <a:ea typeface="Calibri"/>
                <a:cs typeface="Calibri"/>
                <a:sym typeface="Calibri"/>
              </a:rPr>
              <a:t>Intelligent reasoning agent that understands complex natural language queries and autonomously decides which search strategies to use. It thinks through problems step-by-step, chooses the best tools dynamically, and adapts its approach based on intermediate results.</a:t>
            </a:r>
            <a:endParaRPr sz="780">
              <a:solidFill>
                <a:schemeClr val="dk1"/>
              </a:solidFill>
              <a:latin typeface="Calibri"/>
              <a:ea typeface="Calibri"/>
              <a:cs typeface="Calibri"/>
              <a:sym typeface="Calibri"/>
            </a:endParaRPr>
          </a:p>
        </p:txBody>
      </p:sp>
      <p:sp>
        <p:nvSpPr>
          <p:cNvPr id="352" name="Google Shape;352;p23"/>
          <p:cNvSpPr/>
          <p:nvPr/>
        </p:nvSpPr>
        <p:spPr>
          <a:xfrm>
            <a:off x="642938" y="2651727"/>
            <a:ext cx="3964781" cy="126802"/>
          </a:xfrm>
          <a:prstGeom prst="rect">
            <a:avLst/>
          </a:prstGeom>
          <a:noFill/>
          <a:ln>
            <a:noFill/>
          </a:ln>
        </p:spPr>
        <p:txBody>
          <a:bodyPr anchorCtr="0" anchor="t" bIns="0" lIns="0" spcFirstLastPara="1" rIns="0" wrap="square" tIns="0">
            <a:noAutofit/>
          </a:bodyPr>
          <a:lstStyle/>
          <a:p>
            <a:pPr indent="0" lvl="0" marL="0" marR="0" rtl="0" algn="l">
              <a:lnSpc>
                <a:spcPct val="141955"/>
              </a:lnSpc>
              <a:spcBef>
                <a:spcPts val="0"/>
              </a:spcBef>
              <a:spcAft>
                <a:spcPts val="0"/>
              </a:spcAft>
              <a:buClr>
                <a:srgbClr val="8B5CF6"/>
              </a:buClr>
              <a:buSzPts val="634"/>
              <a:buFont typeface="Calibri"/>
              <a:buNone/>
            </a:pPr>
            <a:r>
              <a:rPr b="1" lang="en" sz="634">
                <a:solidFill>
                  <a:srgbClr val="8B5CF6"/>
                </a:solidFill>
                <a:latin typeface="Calibri"/>
                <a:ea typeface="Calibri"/>
                <a:cs typeface="Calibri"/>
                <a:sym typeface="Calibri"/>
              </a:rPr>
              <a:t>Key Capabilities</a:t>
            </a:r>
            <a:endParaRPr sz="634">
              <a:solidFill>
                <a:schemeClr val="dk1"/>
              </a:solidFill>
              <a:latin typeface="Calibri"/>
              <a:ea typeface="Calibri"/>
              <a:cs typeface="Calibri"/>
              <a:sym typeface="Calibri"/>
            </a:endParaRPr>
          </a:p>
        </p:txBody>
      </p:sp>
      <p:sp>
        <p:nvSpPr>
          <p:cNvPr id="353" name="Google Shape;353;p23"/>
          <p:cNvSpPr/>
          <p:nvPr/>
        </p:nvSpPr>
        <p:spPr>
          <a:xfrm>
            <a:off x="642938" y="2921403"/>
            <a:ext cx="28575" cy="28575"/>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54" name="Google Shape;354;p23"/>
          <p:cNvPicPr preferRelativeResize="0"/>
          <p:nvPr/>
        </p:nvPicPr>
        <p:blipFill rotWithShape="1">
          <a:blip r:embed="rId5">
            <a:alphaModFix/>
          </a:blip>
          <a:srcRect b="0" l="0" r="0" t="0"/>
          <a:stretch/>
        </p:blipFill>
        <p:spPr>
          <a:xfrm>
            <a:off x="714375" y="2871397"/>
            <a:ext cx="133945" cy="107156"/>
          </a:xfrm>
          <a:prstGeom prst="rect">
            <a:avLst/>
          </a:prstGeom>
          <a:noFill/>
          <a:ln>
            <a:noFill/>
          </a:ln>
        </p:spPr>
      </p:pic>
      <p:sp>
        <p:nvSpPr>
          <p:cNvPr id="355" name="Google Shape;355;p23"/>
          <p:cNvSpPr/>
          <p:nvPr/>
        </p:nvSpPr>
        <p:spPr>
          <a:xfrm>
            <a:off x="919758" y="2864253"/>
            <a:ext cx="3147101" cy="150019"/>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Natural language interface to find candidates from your collections</a:t>
            </a:r>
            <a:endParaRPr sz="727">
              <a:solidFill>
                <a:schemeClr val="dk1"/>
              </a:solidFill>
              <a:latin typeface="Calibri"/>
              <a:ea typeface="Calibri"/>
              <a:cs typeface="Calibri"/>
              <a:sym typeface="Calibri"/>
            </a:endParaRPr>
          </a:p>
        </p:txBody>
      </p:sp>
      <p:sp>
        <p:nvSpPr>
          <p:cNvPr id="356" name="Google Shape;356;p23"/>
          <p:cNvSpPr/>
          <p:nvPr/>
        </p:nvSpPr>
        <p:spPr>
          <a:xfrm>
            <a:off x="642938" y="3142859"/>
            <a:ext cx="28575" cy="28575"/>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57" name="Google Shape;357;p23"/>
          <p:cNvPicPr preferRelativeResize="0"/>
          <p:nvPr/>
        </p:nvPicPr>
        <p:blipFill rotWithShape="1">
          <a:blip r:embed="rId6">
            <a:alphaModFix/>
          </a:blip>
          <a:srcRect b="0" l="0" r="0" t="0"/>
          <a:stretch/>
        </p:blipFill>
        <p:spPr>
          <a:xfrm>
            <a:off x="714375" y="3092853"/>
            <a:ext cx="107156" cy="107156"/>
          </a:xfrm>
          <a:prstGeom prst="rect">
            <a:avLst/>
          </a:prstGeom>
          <a:noFill/>
          <a:ln>
            <a:noFill/>
          </a:ln>
        </p:spPr>
      </p:pic>
      <p:sp>
        <p:nvSpPr>
          <p:cNvPr id="358" name="Google Shape;358;p23"/>
          <p:cNvSpPr/>
          <p:nvPr/>
        </p:nvSpPr>
        <p:spPr>
          <a:xfrm>
            <a:off x="892969" y="3085709"/>
            <a:ext cx="3714750" cy="300038"/>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Autonomous planning: Decides whether to search internally first, then externally if needed</a:t>
            </a:r>
            <a:endParaRPr sz="727">
              <a:solidFill>
                <a:schemeClr val="dk1"/>
              </a:solidFill>
              <a:latin typeface="Calibri"/>
              <a:ea typeface="Calibri"/>
              <a:cs typeface="Calibri"/>
              <a:sym typeface="Calibri"/>
            </a:endParaRPr>
          </a:p>
        </p:txBody>
      </p:sp>
      <p:sp>
        <p:nvSpPr>
          <p:cNvPr id="359" name="Google Shape;359;p23"/>
          <p:cNvSpPr/>
          <p:nvPr/>
        </p:nvSpPr>
        <p:spPr>
          <a:xfrm>
            <a:off x="642938" y="3514334"/>
            <a:ext cx="28575" cy="28575"/>
          </a:xfrm>
          <a:prstGeom prst="rect">
            <a:avLst/>
          </a:prstGeom>
          <a:solidFill>
            <a:srgbClr val="8B5CF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60" name="Google Shape;360;p23"/>
          <p:cNvPicPr preferRelativeResize="0"/>
          <p:nvPr/>
        </p:nvPicPr>
        <p:blipFill rotWithShape="1">
          <a:blip r:embed="rId7">
            <a:alphaModFix/>
          </a:blip>
          <a:srcRect b="0" l="0" r="0" t="0"/>
          <a:stretch/>
        </p:blipFill>
        <p:spPr>
          <a:xfrm>
            <a:off x="714375" y="3464328"/>
            <a:ext cx="121444" cy="107156"/>
          </a:xfrm>
          <a:prstGeom prst="rect">
            <a:avLst/>
          </a:prstGeom>
          <a:noFill/>
          <a:ln>
            <a:noFill/>
          </a:ln>
        </p:spPr>
      </p:pic>
      <p:sp>
        <p:nvSpPr>
          <p:cNvPr id="361" name="Google Shape;361;p23"/>
          <p:cNvSpPr/>
          <p:nvPr/>
        </p:nvSpPr>
        <p:spPr>
          <a:xfrm>
            <a:off x="907256" y="3457184"/>
            <a:ext cx="3700463" cy="300038"/>
          </a:xfrm>
          <a:prstGeom prst="rect">
            <a:avLst/>
          </a:prstGeom>
          <a:noFill/>
          <a:ln>
            <a:noFill/>
          </a:ln>
        </p:spPr>
        <p:txBody>
          <a:bodyPr anchorCtr="0" anchor="t" bIns="0" lIns="0" spcFirstLastPara="1" rIns="0" wrap="square" tIns="0">
            <a:noAutofit/>
          </a:bodyPr>
          <a:lstStyle/>
          <a:p>
            <a:pPr indent="0" lvl="0" marL="0" marR="0" rtl="0" algn="l">
              <a:lnSpc>
                <a:spcPct val="165061"/>
              </a:lnSpc>
              <a:spcBef>
                <a:spcPts val="0"/>
              </a:spcBef>
              <a:spcAft>
                <a:spcPts val="0"/>
              </a:spcAft>
              <a:buClr>
                <a:srgbClr val="D4C5FF"/>
              </a:buClr>
              <a:buSzPts val="727"/>
              <a:buFont typeface="Calibri"/>
              <a:buNone/>
            </a:pPr>
            <a:r>
              <a:rPr lang="en" sz="727">
                <a:solidFill>
                  <a:srgbClr val="D4C5FF"/>
                </a:solidFill>
                <a:latin typeface="Calibri"/>
                <a:ea typeface="Calibri"/>
                <a:cs typeface="Calibri"/>
                <a:sym typeface="Calibri"/>
              </a:rPr>
              <a:t>Multi-step reasoning: Chains multiple tools (semantic search → external search → filtering)</a:t>
            </a:r>
            <a:endParaRPr sz="727">
              <a:solidFill>
                <a:schemeClr val="dk1"/>
              </a:solidFill>
              <a:latin typeface="Calibri"/>
              <a:ea typeface="Calibri"/>
              <a:cs typeface="Calibri"/>
              <a:sym typeface="Calibri"/>
            </a:endParaRPr>
          </a:p>
        </p:txBody>
      </p:sp>
      <p:sp>
        <p:nvSpPr>
          <p:cNvPr id="362" name="Google Shape;362;p23"/>
          <p:cNvSpPr/>
          <p:nvPr/>
        </p:nvSpPr>
        <p:spPr>
          <a:xfrm>
            <a:off x="4893469" y="896345"/>
            <a:ext cx="3964781" cy="2428875"/>
          </a:xfrm>
          <a:prstGeom prst="rect">
            <a:avLst/>
          </a:prstGeom>
          <a:solidFill>
            <a:srgbClr val="FFFFFF">
              <a:alpha val="4705"/>
            </a:srgbClr>
          </a:solidFill>
          <a:ln cap="flat" cmpd="sng" w="18275">
            <a:solidFill>
              <a:srgbClr val="8B5CF6">
                <a:alpha val="29803"/>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63" name="Google Shape;363;p23"/>
          <p:cNvPicPr preferRelativeResize="0"/>
          <p:nvPr/>
        </p:nvPicPr>
        <p:blipFill rotWithShape="1">
          <a:blip r:embed="rId8">
            <a:alphaModFix amt="95000"/>
          </a:blip>
          <a:srcRect b="0" l="0" r="0" t="0"/>
          <a:stretch/>
        </p:blipFill>
        <p:spPr>
          <a:xfrm>
            <a:off x="4893469" y="896345"/>
            <a:ext cx="3964781" cy="2428875"/>
          </a:xfrm>
          <a:prstGeom prst="rect">
            <a:avLst/>
          </a:prstGeom>
          <a:noFill/>
          <a:ln>
            <a:noFill/>
          </a:ln>
        </p:spPr>
      </p:pic>
      <p:sp>
        <p:nvSpPr>
          <p:cNvPr id="364" name="Google Shape;364;p23"/>
          <p:cNvSpPr/>
          <p:nvPr/>
        </p:nvSpPr>
        <p:spPr>
          <a:xfrm>
            <a:off x="642938" y="3971534"/>
            <a:ext cx="7929563" cy="194667"/>
          </a:xfrm>
          <a:prstGeom prst="rect">
            <a:avLst/>
          </a:prstGeom>
          <a:noFill/>
          <a:ln>
            <a:noFill/>
          </a:ln>
        </p:spPr>
        <p:txBody>
          <a:bodyPr anchorCtr="0" anchor="t" bIns="0" lIns="0" spcFirstLastPara="1" rIns="0" wrap="square" tIns="0">
            <a:noAutofit/>
          </a:bodyPr>
          <a:lstStyle/>
          <a:p>
            <a:pPr indent="0" lvl="0" marL="0" marR="0" rtl="0" algn="ctr">
              <a:lnSpc>
                <a:spcPct val="141843"/>
              </a:lnSpc>
              <a:spcBef>
                <a:spcPts val="0"/>
              </a:spcBef>
              <a:spcAft>
                <a:spcPts val="0"/>
              </a:spcAft>
              <a:buClr>
                <a:srgbClr val="B8A3FF"/>
              </a:buClr>
              <a:buSzPts val="987"/>
              <a:buFont typeface="Calibri"/>
              <a:buNone/>
            </a:pPr>
            <a:r>
              <a:rPr b="1" lang="en" sz="987">
                <a:solidFill>
                  <a:srgbClr val="B8A3FF"/>
                </a:solidFill>
                <a:latin typeface="Calibri"/>
                <a:ea typeface="Calibri"/>
                <a:cs typeface="Calibri"/>
                <a:sym typeface="Calibri"/>
              </a:rPr>
              <a:t>ReAct Agent Process Flow</a:t>
            </a:r>
            <a:endParaRPr sz="987">
              <a:solidFill>
                <a:schemeClr val="dk1"/>
              </a:solidFill>
              <a:latin typeface="Calibri"/>
              <a:ea typeface="Calibri"/>
              <a:cs typeface="Calibri"/>
              <a:sym typeface="Calibri"/>
            </a:endParaRPr>
          </a:p>
        </p:txBody>
      </p:sp>
      <p:sp>
        <p:nvSpPr>
          <p:cNvPr id="365" name="Google Shape;365;p23"/>
          <p:cNvSpPr/>
          <p:nvPr/>
        </p:nvSpPr>
        <p:spPr>
          <a:xfrm>
            <a:off x="642938" y="4299059"/>
            <a:ext cx="1328738" cy="697939"/>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23"/>
          <p:cNvSpPr/>
          <p:nvPr/>
        </p:nvSpPr>
        <p:spPr>
          <a:xfrm>
            <a:off x="714375" y="4341921"/>
            <a:ext cx="29041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8B5CF6"/>
              </a:buClr>
              <a:buSzPts val="534"/>
              <a:buFont typeface="Calibri"/>
              <a:buNone/>
            </a:pPr>
            <a:r>
              <a:rPr b="1" lang="en" sz="534">
                <a:solidFill>
                  <a:srgbClr val="8B5CF6"/>
                </a:solidFill>
                <a:latin typeface="Calibri"/>
                <a:ea typeface="Calibri"/>
                <a:cs typeface="Calibri"/>
                <a:sym typeface="Calibri"/>
              </a:rPr>
              <a:t>Step 1</a:t>
            </a:r>
            <a:endParaRPr sz="534">
              <a:solidFill>
                <a:schemeClr val="dk1"/>
              </a:solidFill>
              <a:latin typeface="Calibri"/>
              <a:ea typeface="Calibri"/>
              <a:cs typeface="Calibri"/>
              <a:sym typeface="Calibri"/>
            </a:endParaRPr>
          </a:p>
        </p:txBody>
      </p:sp>
      <p:sp>
        <p:nvSpPr>
          <p:cNvPr id="367" name="Google Shape;367;p23"/>
          <p:cNvSpPr/>
          <p:nvPr/>
        </p:nvSpPr>
        <p:spPr>
          <a:xfrm>
            <a:off x="1145846" y="4384784"/>
            <a:ext cx="300038" cy="30003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68" name="Google Shape;368;p23"/>
          <p:cNvPicPr preferRelativeResize="0"/>
          <p:nvPr/>
        </p:nvPicPr>
        <p:blipFill rotWithShape="1">
          <a:blip r:embed="rId9">
            <a:alphaModFix/>
          </a:blip>
          <a:srcRect b="0" l="0" r="0" t="0"/>
          <a:stretch/>
        </p:blipFill>
        <p:spPr>
          <a:xfrm>
            <a:off x="1217284" y="4456221"/>
            <a:ext cx="157163" cy="157163"/>
          </a:xfrm>
          <a:prstGeom prst="rect">
            <a:avLst/>
          </a:prstGeom>
          <a:noFill/>
          <a:ln>
            <a:noFill/>
          </a:ln>
        </p:spPr>
      </p:pic>
      <p:sp>
        <p:nvSpPr>
          <p:cNvPr id="369" name="Google Shape;369;p23"/>
          <p:cNvSpPr/>
          <p:nvPr/>
        </p:nvSpPr>
        <p:spPr>
          <a:xfrm>
            <a:off x="969206" y="4727684"/>
            <a:ext cx="653346" cy="117872"/>
          </a:xfrm>
          <a:prstGeom prst="rect">
            <a:avLst/>
          </a:prstGeom>
          <a:noFill/>
          <a:ln>
            <a:noFill/>
          </a:ln>
        </p:spPr>
        <p:txBody>
          <a:bodyPr anchorCtr="0" anchor="t" bIns="0" lIns="0" spcFirstLastPara="1" rIns="0" wrap="square" tIns="0">
            <a:noAutofit/>
          </a:bodyPr>
          <a:lstStyle/>
          <a:p>
            <a:pPr indent="0" lvl="0" marL="0" marR="0" rtl="0" algn="ctr">
              <a:lnSpc>
                <a:spcPct val="122615"/>
              </a:lnSpc>
              <a:spcBef>
                <a:spcPts val="0"/>
              </a:spcBef>
              <a:spcAft>
                <a:spcPts val="0"/>
              </a:spcAft>
              <a:buClr>
                <a:srgbClr val="B8A3FF"/>
              </a:buClr>
              <a:buSzPts val="734"/>
              <a:buFont typeface="Calibri"/>
              <a:buNone/>
            </a:pPr>
            <a:r>
              <a:rPr b="1" lang="en" sz="734">
                <a:solidFill>
                  <a:srgbClr val="B8A3FF"/>
                </a:solidFill>
                <a:latin typeface="Calibri"/>
                <a:ea typeface="Calibri"/>
                <a:cs typeface="Calibri"/>
                <a:sym typeface="Calibri"/>
              </a:rPr>
              <a:t>Query Input</a:t>
            </a:r>
            <a:endParaRPr sz="734">
              <a:solidFill>
                <a:schemeClr val="dk1"/>
              </a:solidFill>
              <a:latin typeface="Calibri"/>
              <a:ea typeface="Calibri"/>
              <a:cs typeface="Calibri"/>
              <a:sym typeface="Calibri"/>
            </a:endParaRPr>
          </a:p>
        </p:txBody>
      </p:sp>
      <p:sp>
        <p:nvSpPr>
          <p:cNvPr id="370" name="Google Shape;370;p23"/>
          <p:cNvSpPr/>
          <p:nvPr/>
        </p:nvSpPr>
        <p:spPr>
          <a:xfrm>
            <a:off x="748308" y="4888418"/>
            <a:ext cx="1095115" cy="94292"/>
          </a:xfrm>
          <a:prstGeom prst="rect">
            <a:avLst/>
          </a:prstGeom>
          <a:noFill/>
          <a:ln>
            <a:noFill/>
          </a:ln>
        </p:spPr>
        <p:txBody>
          <a:bodyPr anchorCtr="0" anchor="t" bIns="0" lIns="0" spcFirstLastPara="1" rIns="0" wrap="square" tIns="0">
            <a:noAutofit/>
          </a:bodyPr>
          <a:lstStyle/>
          <a:p>
            <a:pPr indent="0" lvl="0" marL="0" marR="0" rtl="0" algn="ctr">
              <a:lnSpc>
                <a:spcPct val="123239"/>
              </a:lnSpc>
              <a:spcBef>
                <a:spcPts val="0"/>
              </a:spcBef>
              <a:spcAft>
                <a:spcPts val="0"/>
              </a:spcAft>
              <a:buClr>
                <a:srgbClr val="D4C5FF"/>
              </a:buClr>
              <a:buSzPts val="568"/>
              <a:buFont typeface="Calibri"/>
              <a:buNone/>
            </a:pPr>
            <a:r>
              <a:rPr lang="en" sz="568">
                <a:solidFill>
                  <a:srgbClr val="D4C5FF"/>
                </a:solidFill>
                <a:latin typeface="Calibri"/>
                <a:ea typeface="Calibri"/>
                <a:cs typeface="Calibri"/>
                <a:sym typeface="Calibri"/>
              </a:rPr>
              <a:t>User asks in natural language</a:t>
            </a:r>
            <a:endParaRPr sz="568">
              <a:solidFill>
                <a:schemeClr val="dk1"/>
              </a:solidFill>
              <a:latin typeface="Calibri"/>
              <a:ea typeface="Calibri"/>
              <a:cs typeface="Calibri"/>
              <a:sym typeface="Calibri"/>
            </a:endParaRPr>
          </a:p>
        </p:txBody>
      </p:sp>
      <p:pic>
        <p:nvPicPr>
          <p:cNvPr descr="preencoded.png" id="371" name="Google Shape;371;p23"/>
          <p:cNvPicPr preferRelativeResize="0"/>
          <p:nvPr/>
        </p:nvPicPr>
        <p:blipFill rotWithShape="1">
          <a:blip r:embed="rId10">
            <a:alphaModFix/>
          </a:blip>
          <a:srcRect b="0" l="0" r="0" t="0"/>
          <a:stretch/>
        </p:blipFill>
        <p:spPr>
          <a:xfrm>
            <a:off x="2034546" y="4563210"/>
            <a:ext cx="150019" cy="171450"/>
          </a:xfrm>
          <a:prstGeom prst="rect">
            <a:avLst/>
          </a:prstGeom>
          <a:noFill/>
          <a:ln>
            <a:noFill/>
          </a:ln>
        </p:spPr>
      </p:pic>
      <p:sp>
        <p:nvSpPr>
          <p:cNvPr id="372" name="Google Shape;372;p23"/>
          <p:cNvSpPr/>
          <p:nvPr/>
        </p:nvSpPr>
        <p:spPr>
          <a:xfrm>
            <a:off x="2270289" y="4251927"/>
            <a:ext cx="1334458" cy="792231"/>
          </a:xfrm>
          <a:prstGeom prst="rect">
            <a:avLst/>
          </a:prstGeom>
          <a:solidFill>
            <a:srgbClr val="8B5CF6">
              <a:alpha val="24705"/>
            </a:srgbClr>
          </a:solidFill>
          <a:ln cap="flat" cmpd="sng" w="18275">
            <a:solidFill>
              <a:srgbClr val="8B5CF6">
                <a:alpha val="6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3"/>
          <p:cNvSpPr/>
          <p:nvPr/>
        </p:nvSpPr>
        <p:spPr>
          <a:xfrm>
            <a:off x="2347447" y="4294789"/>
            <a:ext cx="29041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8B5CF6"/>
              </a:buClr>
              <a:buSzPts val="534"/>
              <a:buFont typeface="Calibri"/>
              <a:buNone/>
            </a:pPr>
            <a:r>
              <a:rPr b="1" lang="en" sz="534">
                <a:solidFill>
                  <a:srgbClr val="8B5CF6"/>
                </a:solidFill>
                <a:latin typeface="Calibri"/>
                <a:ea typeface="Calibri"/>
                <a:cs typeface="Calibri"/>
                <a:sym typeface="Calibri"/>
              </a:rPr>
              <a:t>Step 2</a:t>
            </a:r>
            <a:endParaRPr sz="534">
              <a:solidFill>
                <a:schemeClr val="dk1"/>
              </a:solidFill>
              <a:latin typeface="Calibri"/>
              <a:ea typeface="Calibri"/>
              <a:cs typeface="Calibri"/>
              <a:sym typeface="Calibri"/>
            </a:endParaRPr>
          </a:p>
        </p:txBody>
      </p:sp>
      <p:sp>
        <p:nvSpPr>
          <p:cNvPr id="374" name="Google Shape;374;p23"/>
          <p:cNvSpPr/>
          <p:nvPr/>
        </p:nvSpPr>
        <p:spPr>
          <a:xfrm>
            <a:off x="2781793" y="4337652"/>
            <a:ext cx="300038" cy="30003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75" name="Google Shape;375;p23"/>
          <p:cNvPicPr preferRelativeResize="0"/>
          <p:nvPr/>
        </p:nvPicPr>
        <p:blipFill rotWithShape="1">
          <a:blip r:embed="rId11">
            <a:alphaModFix/>
          </a:blip>
          <a:srcRect b="0" l="0" r="0" t="0"/>
          <a:stretch/>
        </p:blipFill>
        <p:spPr>
          <a:xfrm>
            <a:off x="2853230" y="4409089"/>
            <a:ext cx="157163" cy="157163"/>
          </a:xfrm>
          <a:prstGeom prst="rect">
            <a:avLst/>
          </a:prstGeom>
          <a:noFill/>
          <a:ln>
            <a:noFill/>
          </a:ln>
        </p:spPr>
      </p:pic>
      <p:sp>
        <p:nvSpPr>
          <p:cNvPr id="376" name="Google Shape;376;p23"/>
          <p:cNvSpPr/>
          <p:nvPr/>
        </p:nvSpPr>
        <p:spPr>
          <a:xfrm>
            <a:off x="2651950" y="4680552"/>
            <a:ext cx="559696" cy="117872"/>
          </a:xfrm>
          <a:prstGeom prst="rect">
            <a:avLst/>
          </a:prstGeom>
          <a:noFill/>
          <a:ln>
            <a:noFill/>
          </a:ln>
        </p:spPr>
        <p:txBody>
          <a:bodyPr anchorCtr="0" anchor="t" bIns="0" lIns="0" spcFirstLastPara="1" rIns="0" wrap="square" tIns="0">
            <a:noAutofit/>
          </a:bodyPr>
          <a:lstStyle/>
          <a:p>
            <a:pPr indent="0" lvl="0" marL="0" marR="0" rtl="0" algn="ctr">
              <a:lnSpc>
                <a:spcPct val="122615"/>
              </a:lnSpc>
              <a:spcBef>
                <a:spcPts val="0"/>
              </a:spcBef>
              <a:spcAft>
                <a:spcPts val="0"/>
              </a:spcAft>
              <a:buClr>
                <a:srgbClr val="B8A3FF"/>
              </a:buClr>
              <a:buSzPts val="734"/>
              <a:buFont typeface="Calibri"/>
              <a:buNone/>
            </a:pPr>
            <a:r>
              <a:rPr b="1" lang="en" sz="734">
                <a:solidFill>
                  <a:srgbClr val="B8A3FF"/>
                </a:solidFill>
                <a:latin typeface="Calibri"/>
                <a:ea typeface="Calibri"/>
                <a:cs typeface="Calibri"/>
                <a:sym typeface="Calibri"/>
              </a:rPr>
              <a:t>Reasoning</a:t>
            </a:r>
            <a:endParaRPr sz="734">
              <a:solidFill>
                <a:schemeClr val="dk1"/>
              </a:solidFill>
              <a:latin typeface="Calibri"/>
              <a:ea typeface="Calibri"/>
              <a:cs typeface="Calibri"/>
              <a:sym typeface="Calibri"/>
            </a:endParaRPr>
          </a:p>
        </p:txBody>
      </p:sp>
      <p:sp>
        <p:nvSpPr>
          <p:cNvPr id="377" name="Google Shape;377;p23"/>
          <p:cNvSpPr/>
          <p:nvPr/>
        </p:nvSpPr>
        <p:spPr>
          <a:xfrm>
            <a:off x="2361735" y="4841286"/>
            <a:ext cx="1140154" cy="188584"/>
          </a:xfrm>
          <a:prstGeom prst="rect">
            <a:avLst/>
          </a:prstGeom>
          <a:noFill/>
          <a:ln>
            <a:noFill/>
          </a:ln>
        </p:spPr>
        <p:txBody>
          <a:bodyPr anchorCtr="0" anchor="t" bIns="0" lIns="0" spcFirstLastPara="1" rIns="0" wrap="square" tIns="0">
            <a:noAutofit/>
          </a:bodyPr>
          <a:lstStyle/>
          <a:p>
            <a:pPr indent="0" lvl="0" marL="0" marR="0" rtl="0" algn="ctr">
              <a:lnSpc>
                <a:spcPct val="123239"/>
              </a:lnSpc>
              <a:spcBef>
                <a:spcPts val="0"/>
              </a:spcBef>
              <a:spcAft>
                <a:spcPts val="0"/>
              </a:spcAft>
              <a:buClr>
                <a:srgbClr val="D4C5FF"/>
              </a:buClr>
              <a:buSzPts val="568"/>
              <a:buFont typeface="Calibri"/>
              <a:buNone/>
            </a:pPr>
            <a:r>
              <a:rPr lang="en" sz="568">
                <a:solidFill>
                  <a:srgbClr val="D4C5FF"/>
                </a:solidFill>
                <a:latin typeface="Calibri"/>
                <a:ea typeface="Calibri"/>
                <a:cs typeface="Calibri"/>
                <a:sym typeface="Calibri"/>
              </a:rPr>
              <a:t>Agent analyzes &amp; plans strategy</a:t>
            </a:r>
            <a:endParaRPr sz="568">
              <a:solidFill>
                <a:schemeClr val="dk1"/>
              </a:solidFill>
              <a:latin typeface="Calibri"/>
              <a:ea typeface="Calibri"/>
              <a:cs typeface="Calibri"/>
              <a:sym typeface="Calibri"/>
            </a:endParaRPr>
          </a:p>
        </p:txBody>
      </p:sp>
      <p:pic>
        <p:nvPicPr>
          <p:cNvPr descr="preencoded.png" id="378" name="Google Shape;378;p23"/>
          <p:cNvPicPr preferRelativeResize="0"/>
          <p:nvPr/>
        </p:nvPicPr>
        <p:blipFill rotWithShape="1">
          <a:blip r:embed="rId10">
            <a:alphaModFix/>
          </a:blip>
          <a:srcRect b="0" l="0" r="0" t="0"/>
          <a:stretch/>
        </p:blipFill>
        <p:spPr>
          <a:xfrm>
            <a:off x="3673339" y="4563210"/>
            <a:ext cx="150019" cy="171450"/>
          </a:xfrm>
          <a:prstGeom prst="rect">
            <a:avLst/>
          </a:prstGeom>
          <a:noFill/>
          <a:ln>
            <a:noFill/>
          </a:ln>
        </p:spPr>
      </p:pic>
      <p:sp>
        <p:nvSpPr>
          <p:cNvPr id="379" name="Google Shape;379;p23"/>
          <p:cNvSpPr/>
          <p:nvPr/>
        </p:nvSpPr>
        <p:spPr>
          <a:xfrm>
            <a:off x="3909082" y="4251927"/>
            <a:ext cx="1340179" cy="792231"/>
          </a:xfrm>
          <a:prstGeom prst="rect">
            <a:avLst/>
          </a:prstGeom>
          <a:solidFill>
            <a:srgbClr val="8B5CF6">
              <a:alpha val="24705"/>
            </a:srgbClr>
          </a:solidFill>
          <a:ln cap="flat" cmpd="sng" w="18275">
            <a:solidFill>
              <a:srgbClr val="8B5CF6">
                <a:alpha val="6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3"/>
          <p:cNvSpPr/>
          <p:nvPr/>
        </p:nvSpPr>
        <p:spPr>
          <a:xfrm>
            <a:off x="3991905" y="4280502"/>
            <a:ext cx="29041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8B5CF6"/>
              </a:buClr>
              <a:buSzPts val="534"/>
              <a:buFont typeface="Calibri"/>
              <a:buNone/>
            </a:pPr>
            <a:r>
              <a:rPr b="1" lang="en" sz="534">
                <a:solidFill>
                  <a:srgbClr val="8B5CF6"/>
                </a:solidFill>
                <a:latin typeface="Calibri"/>
                <a:ea typeface="Calibri"/>
                <a:cs typeface="Calibri"/>
                <a:sym typeface="Calibri"/>
              </a:rPr>
              <a:t>Step 3</a:t>
            </a:r>
            <a:endParaRPr sz="534">
              <a:solidFill>
                <a:schemeClr val="dk1"/>
              </a:solidFill>
              <a:latin typeface="Calibri"/>
              <a:ea typeface="Calibri"/>
              <a:cs typeface="Calibri"/>
              <a:sym typeface="Calibri"/>
            </a:endParaRPr>
          </a:p>
        </p:txBody>
      </p:sp>
      <p:sp>
        <p:nvSpPr>
          <p:cNvPr id="381" name="Google Shape;381;p23"/>
          <p:cNvSpPr/>
          <p:nvPr/>
        </p:nvSpPr>
        <p:spPr>
          <a:xfrm>
            <a:off x="4429097" y="4323364"/>
            <a:ext cx="300038" cy="30003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82" name="Google Shape;382;p23"/>
          <p:cNvPicPr preferRelativeResize="0"/>
          <p:nvPr/>
        </p:nvPicPr>
        <p:blipFill rotWithShape="1">
          <a:blip r:embed="rId12">
            <a:alphaModFix/>
          </a:blip>
          <a:srcRect b="0" l="0" r="0" t="0"/>
          <a:stretch/>
        </p:blipFill>
        <p:spPr>
          <a:xfrm>
            <a:off x="4500535" y="4394802"/>
            <a:ext cx="157163" cy="157163"/>
          </a:xfrm>
          <a:prstGeom prst="rect">
            <a:avLst/>
          </a:prstGeom>
          <a:noFill/>
          <a:ln>
            <a:noFill/>
          </a:ln>
        </p:spPr>
      </p:pic>
      <p:sp>
        <p:nvSpPr>
          <p:cNvPr id="383" name="Google Shape;383;p23"/>
          <p:cNvSpPr/>
          <p:nvPr/>
        </p:nvSpPr>
        <p:spPr>
          <a:xfrm>
            <a:off x="4210543" y="4666264"/>
            <a:ext cx="737146" cy="117872"/>
          </a:xfrm>
          <a:prstGeom prst="rect">
            <a:avLst/>
          </a:prstGeom>
          <a:noFill/>
          <a:ln>
            <a:noFill/>
          </a:ln>
        </p:spPr>
        <p:txBody>
          <a:bodyPr anchorCtr="0" anchor="t" bIns="0" lIns="0" spcFirstLastPara="1" rIns="0" wrap="square" tIns="0">
            <a:noAutofit/>
          </a:bodyPr>
          <a:lstStyle/>
          <a:p>
            <a:pPr indent="0" lvl="0" marL="0" marR="0" rtl="0" algn="ctr">
              <a:lnSpc>
                <a:spcPct val="122615"/>
              </a:lnSpc>
              <a:spcBef>
                <a:spcPts val="0"/>
              </a:spcBef>
              <a:spcAft>
                <a:spcPts val="0"/>
              </a:spcAft>
              <a:buClr>
                <a:srgbClr val="B8A3FF"/>
              </a:buClr>
              <a:buSzPts val="734"/>
              <a:buFont typeface="Calibri"/>
              <a:buNone/>
            </a:pPr>
            <a:r>
              <a:rPr b="1" lang="en" sz="734">
                <a:solidFill>
                  <a:srgbClr val="B8A3FF"/>
                </a:solidFill>
                <a:latin typeface="Calibri"/>
                <a:ea typeface="Calibri"/>
                <a:cs typeface="Calibri"/>
                <a:sym typeface="Calibri"/>
              </a:rPr>
              <a:t>Tool Selection</a:t>
            </a:r>
            <a:endParaRPr sz="734">
              <a:solidFill>
                <a:schemeClr val="dk1"/>
              </a:solidFill>
              <a:latin typeface="Calibri"/>
              <a:ea typeface="Calibri"/>
              <a:cs typeface="Calibri"/>
              <a:sym typeface="Calibri"/>
            </a:endParaRPr>
          </a:p>
        </p:txBody>
      </p:sp>
      <p:sp>
        <p:nvSpPr>
          <p:cNvPr id="384" name="Google Shape;384;p23"/>
          <p:cNvSpPr/>
          <p:nvPr/>
        </p:nvSpPr>
        <p:spPr>
          <a:xfrm>
            <a:off x="4006193" y="4826998"/>
            <a:ext cx="1145846" cy="188584"/>
          </a:xfrm>
          <a:prstGeom prst="rect">
            <a:avLst/>
          </a:prstGeom>
          <a:noFill/>
          <a:ln>
            <a:noFill/>
          </a:ln>
        </p:spPr>
        <p:txBody>
          <a:bodyPr anchorCtr="0" anchor="t" bIns="0" lIns="0" spcFirstLastPara="1" rIns="0" wrap="square" tIns="0">
            <a:noAutofit/>
          </a:bodyPr>
          <a:lstStyle/>
          <a:p>
            <a:pPr indent="0" lvl="0" marL="0" marR="0" rtl="0" algn="ctr">
              <a:lnSpc>
                <a:spcPct val="123239"/>
              </a:lnSpc>
              <a:spcBef>
                <a:spcPts val="0"/>
              </a:spcBef>
              <a:spcAft>
                <a:spcPts val="0"/>
              </a:spcAft>
              <a:buClr>
                <a:srgbClr val="D4C5FF"/>
              </a:buClr>
              <a:buSzPts val="568"/>
              <a:buFont typeface="Calibri"/>
              <a:buNone/>
            </a:pPr>
            <a:r>
              <a:rPr lang="en" sz="568">
                <a:solidFill>
                  <a:srgbClr val="D4C5FF"/>
                </a:solidFill>
                <a:latin typeface="Calibri"/>
                <a:ea typeface="Calibri"/>
                <a:cs typeface="Calibri"/>
                <a:sym typeface="Calibri"/>
              </a:rPr>
              <a:t>Chooses search method dynamically</a:t>
            </a:r>
            <a:endParaRPr sz="568">
              <a:solidFill>
                <a:schemeClr val="dk1"/>
              </a:solidFill>
              <a:latin typeface="Calibri"/>
              <a:ea typeface="Calibri"/>
              <a:cs typeface="Calibri"/>
              <a:sym typeface="Calibri"/>
            </a:endParaRPr>
          </a:p>
        </p:txBody>
      </p:sp>
      <p:pic>
        <p:nvPicPr>
          <p:cNvPr descr="preencoded.png" id="385" name="Google Shape;385;p23"/>
          <p:cNvPicPr preferRelativeResize="0"/>
          <p:nvPr/>
        </p:nvPicPr>
        <p:blipFill rotWithShape="1">
          <a:blip r:embed="rId10">
            <a:alphaModFix/>
          </a:blip>
          <a:srcRect b="0" l="0" r="0" t="0"/>
          <a:stretch/>
        </p:blipFill>
        <p:spPr>
          <a:xfrm>
            <a:off x="5323489" y="4548922"/>
            <a:ext cx="150019" cy="171450"/>
          </a:xfrm>
          <a:prstGeom prst="rect">
            <a:avLst/>
          </a:prstGeom>
          <a:noFill/>
          <a:ln>
            <a:noFill/>
          </a:ln>
        </p:spPr>
      </p:pic>
      <p:sp>
        <p:nvSpPr>
          <p:cNvPr id="386" name="Google Shape;386;p23"/>
          <p:cNvSpPr/>
          <p:nvPr/>
        </p:nvSpPr>
        <p:spPr>
          <a:xfrm>
            <a:off x="5559233" y="4284771"/>
            <a:ext cx="1345871" cy="697939"/>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3"/>
          <p:cNvSpPr/>
          <p:nvPr/>
        </p:nvSpPr>
        <p:spPr>
          <a:xfrm>
            <a:off x="5647832" y="4327634"/>
            <a:ext cx="29041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8B5CF6"/>
              </a:buClr>
              <a:buSzPts val="534"/>
              <a:buFont typeface="Calibri"/>
              <a:buNone/>
            </a:pPr>
            <a:r>
              <a:rPr b="1" lang="en" sz="534">
                <a:solidFill>
                  <a:srgbClr val="8B5CF6"/>
                </a:solidFill>
                <a:latin typeface="Calibri"/>
                <a:ea typeface="Calibri"/>
                <a:cs typeface="Calibri"/>
                <a:sym typeface="Calibri"/>
              </a:rPr>
              <a:t>Step 4</a:t>
            </a:r>
            <a:endParaRPr sz="534">
              <a:solidFill>
                <a:schemeClr val="dk1"/>
              </a:solidFill>
              <a:latin typeface="Calibri"/>
              <a:ea typeface="Calibri"/>
              <a:cs typeface="Calibri"/>
              <a:sym typeface="Calibri"/>
            </a:endParaRPr>
          </a:p>
        </p:txBody>
      </p:sp>
      <p:sp>
        <p:nvSpPr>
          <p:cNvPr id="388" name="Google Shape;388;p23"/>
          <p:cNvSpPr/>
          <p:nvPr/>
        </p:nvSpPr>
        <p:spPr>
          <a:xfrm>
            <a:off x="6087870" y="4370496"/>
            <a:ext cx="300038" cy="30003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89" name="Google Shape;389;p23"/>
          <p:cNvPicPr preferRelativeResize="0"/>
          <p:nvPr/>
        </p:nvPicPr>
        <p:blipFill rotWithShape="1">
          <a:blip r:embed="rId13">
            <a:alphaModFix/>
          </a:blip>
          <a:srcRect b="0" l="0" r="0" t="0"/>
          <a:stretch/>
        </p:blipFill>
        <p:spPr>
          <a:xfrm>
            <a:off x="6159308" y="4441934"/>
            <a:ext cx="157163" cy="157163"/>
          </a:xfrm>
          <a:prstGeom prst="rect">
            <a:avLst/>
          </a:prstGeom>
          <a:noFill/>
          <a:ln>
            <a:noFill/>
          </a:ln>
        </p:spPr>
      </p:pic>
      <p:sp>
        <p:nvSpPr>
          <p:cNvPr id="390" name="Google Shape;390;p23"/>
          <p:cNvSpPr/>
          <p:nvPr/>
        </p:nvSpPr>
        <p:spPr>
          <a:xfrm>
            <a:off x="5975635" y="4713396"/>
            <a:ext cx="524535" cy="117872"/>
          </a:xfrm>
          <a:prstGeom prst="rect">
            <a:avLst/>
          </a:prstGeom>
          <a:noFill/>
          <a:ln>
            <a:noFill/>
          </a:ln>
        </p:spPr>
        <p:txBody>
          <a:bodyPr anchorCtr="0" anchor="t" bIns="0" lIns="0" spcFirstLastPara="1" rIns="0" wrap="square" tIns="0">
            <a:noAutofit/>
          </a:bodyPr>
          <a:lstStyle/>
          <a:p>
            <a:pPr indent="0" lvl="0" marL="0" marR="0" rtl="0" algn="ctr">
              <a:lnSpc>
                <a:spcPct val="122615"/>
              </a:lnSpc>
              <a:spcBef>
                <a:spcPts val="0"/>
              </a:spcBef>
              <a:spcAft>
                <a:spcPts val="0"/>
              </a:spcAft>
              <a:buClr>
                <a:srgbClr val="B8A3FF"/>
              </a:buClr>
              <a:buSzPts val="734"/>
              <a:buFont typeface="Calibri"/>
              <a:buNone/>
            </a:pPr>
            <a:r>
              <a:rPr b="1" lang="en" sz="734">
                <a:solidFill>
                  <a:srgbClr val="B8A3FF"/>
                </a:solidFill>
                <a:latin typeface="Calibri"/>
                <a:ea typeface="Calibri"/>
                <a:cs typeface="Calibri"/>
                <a:sym typeface="Calibri"/>
              </a:rPr>
              <a:t>Execution</a:t>
            </a:r>
            <a:endParaRPr sz="734">
              <a:solidFill>
                <a:schemeClr val="dk1"/>
              </a:solidFill>
              <a:latin typeface="Calibri"/>
              <a:ea typeface="Calibri"/>
              <a:cs typeface="Calibri"/>
              <a:sym typeface="Calibri"/>
            </a:endParaRPr>
          </a:p>
        </p:txBody>
      </p:sp>
      <p:sp>
        <p:nvSpPr>
          <p:cNvPr id="391" name="Google Shape;391;p23"/>
          <p:cNvSpPr/>
          <p:nvPr/>
        </p:nvSpPr>
        <p:spPr>
          <a:xfrm>
            <a:off x="5733976" y="4874130"/>
            <a:ext cx="1007827" cy="94292"/>
          </a:xfrm>
          <a:prstGeom prst="rect">
            <a:avLst/>
          </a:prstGeom>
          <a:noFill/>
          <a:ln>
            <a:noFill/>
          </a:ln>
        </p:spPr>
        <p:txBody>
          <a:bodyPr anchorCtr="0" anchor="t" bIns="0" lIns="0" spcFirstLastPara="1" rIns="0" wrap="square" tIns="0">
            <a:noAutofit/>
          </a:bodyPr>
          <a:lstStyle/>
          <a:p>
            <a:pPr indent="0" lvl="0" marL="0" marR="0" rtl="0" algn="ctr">
              <a:lnSpc>
                <a:spcPct val="123239"/>
              </a:lnSpc>
              <a:spcBef>
                <a:spcPts val="0"/>
              </a:spcBef>
              <a:spcAft>
                <a:spcPts val="0"/>
              </a:spcAft>
              <a:buClr>
                <a:srgbClr val="D4C5FF"/>
              </a:buClr>
              <a:buSzPts val="568"/>
              <a:buFont typeface="Calibri"/>
              <a:buNone/>
            </a:pPr>
            <a:r>
              <a:rPr lang="en" sz="568">
                <a:solidFill>
                  <a:srgbClr val="D4C5FF"/>
                </a:solidFill>
                <a:latin typeface="Calibri"/>
                <a:ea typeface="Calibri"/>
                <a:cs typeface="Calibri"/>
                <a:sym typeface="Calibri"/>
              </a:rPr>
              <a:t>Performs search &amp; retrieval</a:t>
            </a:r>
            <a:endParaRPr sz="568">
              <a:solidFill>
                <a:schemeClr val="dk1"/>
              </a:solidFill>
              <a:latin typeface="Calibri"/>
              <a:ea typeface="Calibri"/>
              <a:cs typeface="Calibri"/>
              <a:sym typeface="Calibri"/>
            </a:endParaRPr>
          </a:p>
        </p:txBody>
      </p:sp>
      <p:pic>
        <p:nvPicPr>
          <p:cNvPr descr="preencoded.png" id="392" name="Google Shape;392;p23"/>
          <p:cNvPicPr preferRelativeResize="0"/>
          <p:nvPr/>
        </p:nvPicPr>
        <p:blipFill rotWithShape="1">
          <a:blip r:embed="rId10">
            <a:alphaModFix/>
          </a:blip>
          <a:srcRect b="0" l="0" r="0" t="0"/>
          <a:stretch/>
        </p:blipFill>
        <p:spPr>
          <a:xfrm>
            <a:off x="6985136" y="4548922"/>
            <a:ext cx="150019" cy="171450"/>
          </a:xfrm>
          <a:prstGeom prst="rect">
            <a:avLst/>
          </a:prstGeom>
          <a:noFill/>
          <a:ln>
            <a:noFill/>
          </a:ln>
        </p:spPr>
      </p:pic>
      <p:sp>
        <p:nvSpPr>
          <p:cNvPr id="393" name="Google Shape;393;p23"/>
          <p:cNvSpPr/>
          <p:nvPr/>
        </p:nvSpPr>
        <p:spPr>
          <a:xfrm>
            <a:off x="7220880" y="4284771"/>
            <a:ext cx="1351592" cy="697939"/>
          </a:xfrm>
          <a:prstGeom prst="rect">
            <a:avLst/>
          </a:prstGeom>
          <a:solidFill>
            <a:srgbClr val="8B5CF6">
              <a:alpha val="14901"/>
            </a:srgbClr>
          </a:solidFill>
          <a:ln cap="flat" cmpd="sng" w="18275">
            <a:solidFill>
              <a:srgbClr val="8B5CF6">
                <a:alpha val="4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23"/>
          <p:cNvSpPr/>
          <p:nvPr/>
        </p:nvSpPr>
        <p:spPr>
          <a:xfrm>
            <a:off x="7315200" y="4327634"/>
            <a:ext cx="290410" cy="107156"/>
          </a:xfrm>
          <a:prstGeom prst="rect">
            <a:avLst/>
          </a:prstGeom>
          <a:noFill/>
          <a:ln>
            <a:noFill/>
          </a:ln>
        </p:spPr>
        <p:txBody>
          <a:bodyPr anchorCtr="0" anchor="t" bIns="0" lIns="0" spcFirstLastPara="1" rIns="0" wrap="square" tIns="0">
            <a:noAutofit/>
          </a:bodyPr>
          <a:lstStyle/>
          <a:p>
            <a:pPr indent="0" lvl="0" marL="0" marR="0" rtl="0" algn="l">
              <a:lnSpc>
                <a:spcPct val="131086"/>
              </a:lnSpc>
              <a:spcBef>
                <a:spcPts val="0"/>
              </a:spcBef>
              <a:spcAft>
                <a:spcPts val="0"/>
              </a:spcAft>
              <a:buClr>
                <a:srgbClr val="8B5CF6"/>
              </a:buClr>
              <a:buSzPts val="534"/>
              <a:buFont typeface="Calibri"/>
              <a:buNone/>
            </a:pPr>
            <a:r>
              <a:rPr b="1" lang="en" sz="534">
                <a:solidFill>
                  <a:srgbClr val="8B5CF6"/>
                </a:solidFill>
                <a:latin typeface="Calibri"/>
                <a:ea typeface="Calibri"/>
                <a:cs typeface="Calibri"/>
                <a:sym typeface="Calibri"/>
              </a:rPr>
              <a:t>Step 5</a:t>
            </a:r>
            <a:endParaRPr sz="534">
              <a:solidFill>
                <a:schemeClr val="dk1"/>
              </a:solidFill>
              <a:latin typeface="Calibri"/>
              <a:ea typeface="Calibri"/>
              <a:cs typeface="Calibri"/>
              <a:sym typeface="Calibri"/>
            </a:endParaRPr>
          </a:p>
        </p:txBody>
      </p:sp>
      <p:sp>
        <p:nvSpPr>
          <p:cNvPr id="395" name="Google Shape;395;p23"/>
          <p:cNvSpPr/>
          <p:nvPr/>
        </p:nvSpPr>
        <p:spPr>
          <a:xfrm>
            <a:off x="7758113" y="4370496"/>
            <a:ext cx="300038" cy="300038"/>
          </a:xfrm>
          <a:prstGeom prst="rect">
            <a:avLst/>
          </a:prstGeom>
          <a:solidFill>
            <a:srgbClr val="6366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396" name="Google Shape;396;p23"/>
          <p:cNvPicPr preferRelativeResize="0"/>
          <p:nvPr/>
        </p:nvPicPr>
        <p:blipFill rotWithShape="1">
          <a:blip r:embed="rId14">
            <a:alphaModFix/>
          </a:blip>
          <a:srcRect b="0" l="0" r="0" t="0"/>
          <a:stretch/>
        </p:blipFill>
        <p:spPr>
          <a:xfrm>
            <a:off x="7829550" y="4441934"/>
            <a:ext cx="157163" cy="157163"/>
          </a:xfrm>
          <a:prstGeom prst="rect">
            <a:avLst/>
          </a:prstGeom>
          <a:noFill/>
          <a:ln>
            <a:noFill/>
          </a:ln>
        </p:spPr>
      </p:pic>
      <p:sp>
        <p:nvSpPr>
          <p:cNvPr id="397" name="Google Shape;397;p23"/>
          <p:cNvSpPr/>
          <p:nvPr/>
        </p:nvSpPr>
        <p:spPr>
          <a:xfrm>
            <a:off x="7713045" y="4713396"/>
            <a:ext cx="390172" cy="117872"/>
          </a:xfrm>
          <a:prstGeom prst="rect">
            <a:avLst/>
          </a:prstGeom>
          <a:noFill/>
          <a:ln>
            <a:noFill/>
          </a:ln>
        </p:spPr>
        <p:txBody>
          <a:bodyPr anchorCtr="0" anchor="t" bIns="0" lIns="0" spcFirstLastPara="1" rIns="0" wrap="square" tIns="0">
            <a:noAutofit/>
          </a:bodyPr>
          <a:lstStyle/>
          <a:p>
            <a:pPr indent="0" lvl="0" marL="0" marR="0" rtl="0" algn="ctr">
              <a:lnSpc>
                <a:spcPct val="122615"/>
              </a:lnSpc>
              <a:spcBef>
                <a:spcPts val="0"/>
              </a:spcBef>
              <a:spcAft>
                <a:spcPts val="0"/>
              </a:spcAft>
              <a:buClr>
                <a:srgbClr val="B8A3FF"/>
              </a:buClr>
              <a:buSzPts val="734"/>
              <a:buFont typeface="Calibri"/>
              <a:buNone/>
            </a:pPr>
            <a:r>
              <a:rPr b="1" lang="en" sz="734">
                <a:solidFill>
                  <a:srgbClr val="B8A3FF"/>
                </a:solidFill>
                <a:latin typeface="Calibri"/>
                <a:ea typeface="Calibri"/>
                <a:cs typeface="Calibri"/>
                <a:sym typeface="Calibri"/>
              </a:rPr>
              <a:t>Results</a:t>
            </a:r>
            <a:endParaRPr sz="734">
              <a:solidFill>
                <a:schemeClr val="dk1"/>
              </a:solidFill>
              <a:latin typeface="Calibri"/>
              <a:ea typeface="Calibri"/>
              <a:cs typeface="Calibri"/>
              <a:sym typeface="Calibri"/>
            </a:endParaRPr>
          </a:p>
        </p:txBody>
      </p:sp>
      <p:sp>
        <p:nvSpPr>
          <p:cNvPr id="398" name="Google Shape;398;p23"/>
          <p:cNvSpPr/>
          <p:nvPr/>
        </p:nvSpPr>
        <p:spPr>
          <a:xfrm>
            <a:off x="7413371" y="4874130"/>
            <a:ext cx="989493" cy="94292"/>
          </a:xfrm>
          <a:prstGeom prst="rect">
            <a:avLst/>
          </a:prstGeom>
          <a:noFill/>
          <a:ln>
            <a:noFill/>
          </a:ln>
        </p:spPr>
        <p:txBody>
          <a:bodyPr anchorCtr="0" anchor="t" bIns="0" lIns="0" spcFirstLastPara="1" rIns="0" wrap="square" tIns="0">
            <a:noAutofit/>
          </a:bodyPr>
          <a:lstStyle/>
          <a:p>
            <a:pPr indent="0" lvl="0" marL="0" marR="0" rtl="0" algn="ctr">
              <a:lnSpc>
                <a:spcPct val="123239"/>
              </a:lnSpc>
              <a:spcBef>
                <a:spcPts val="0"/>
              </a:spcBef>
              <a:spcAft>
                <a:spcPts val="0"/>
              </a:spcAft>
              <a:buClr>
                <a:srgbClr val="D4C5FF"/>
              </a:buClr>
              <a:buSzPts val="568"/>
              <a:buFont typeface="Calibri"/>
              <a:buNone/>
            </a:pPr>
            <a:r>
              <a:rPr lang="en" sz="568">
                <a:solidFill>
                  <a:srgbClr val="D4C5FF"/>
                </a:solidFill>
                <a:latin typeface="Calibri"/>
                <a:ea typeface="Calibri"/>
                <a:cs typeface="Calibri"/>
                <a:sym typeface="Calibri"/>
              </a:rPr>
              <a:t>Returns ranked candidates</a:t>
            </a:r>
            <a:endParaRPr sz="568">
              <a:solidFill>
                <a:schemeClr val="dk1"/>
              </a:solidFill>
              <a:latin typeface="Calibri"/>
              <a:ea typeface="Calibri"/>
              <a:cs typeface="Calibri"/>
              <a:sym typeface="Calibri"/>
            </a:endParaRPr>
          </a:p>
        </p:txBody>
      </p:sp>
      <p:sp>
        <p:nvSpPr>
          <p:cNvPr id="399" name="Google Shape;399;p23"/>
          <p:cNvSpPr/>
          <p:nvPr/>
        </p:nvSpPr>
        <p:spPr>
          <a:xfrm>
            <a:off x="9031534" y="5026756"/>
            <a:ext cx="68458" cy="68458"/>
          </a:xfrm>
          <a:prstGeom prst="rect">
            <a:avLst/>
          </a:prstGeom>
          <a:solidFill>
            <a:srgbClr val="FFFF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